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aleway"/>
      <p:regular r:id="rId50"/>
      <p:bold r:id="rId51"/>
      <p:italic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7f322ab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7f322ab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7f322aba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7f322aba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7f322aba7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7f322aba7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7f322aba7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7f322aba7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7f322aba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7f322aba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7f322aba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7f322aba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69c58788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69c58788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69c58788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69c58788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69c58788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69c58788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69c58788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69c58788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69c58788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69c58788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7d6c8d6c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7d6c8d6c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69c58788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69c58788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69c58788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69c58788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7d6c8d6c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7d6c8d6c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7d6c8d6c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7d6c8d6c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7d6c8d6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7d6c8d6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7d6c8d6c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7d6c8d6c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7d6c8d6c0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7d6c8d6c0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69c58788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69c58788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7d6c8d6c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7d6c8d6c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69c58788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69c58788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7d6c8d6c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7d6c8d6c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7d6c8d6c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7d6c8d6c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7d6c8d6c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7d6c8d6c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7d6c8d6c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7d6c8d6c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7d6c8d6c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7d6c8d6c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7d6c8d6c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7d6c8d6c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7d6c8d6c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7d6c8d6c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7d6c8d6c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7d6c8d6c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7d6c8d6c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7d6c8d6c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7d6c8d6c0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7d6c8d6c0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69c58788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69c58788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7d6c8d6c0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7d6c8d6c0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27d6c8d6c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27d6c8d6c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7d6c8d6c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7d6c8d6c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7d6c8d6c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27d6c8d6c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7d6c8d6c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27d6c8d6c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69c58788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69c58788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69c58788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69c58788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69c58788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69c58788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69c58788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69c58788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27d6c8d6c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27d6c8d6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tiny.jio.com/trackbalance" TargetMode="External"/><Relationship Id="rId4" Type="http://schemas.openxmlformats.org/officeDocument/2006/relationships/hyperlink" Target="http://tiny.jio.com/trackbalanc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SMS Spam Classification</a:t>
            </a:r>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7950" y="2528950"/>
            <a:ext cx="7688100" cy="224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t>Bhanu Prakash Pasupulati   [AM.EN,U4CSE18142]</a:t>
            </a:r>
            <a:endParaRPr sz="1200"/>
          </a:p>
          <a:p>
            <a:pPr indent="0" lvl="0" marL="0" rtl="0" algn="ctr">
              <a:spcBef>
                <a:spcPts val="0"/>
              </a:spcBef>
              <a:spcAft>
                <a:spcPts val="0"/>
              </a:spcAft>
              <a:buClr>
                <a:schemeClr val="dk1"/>
              </a:buClr>
              <a:buSzPts val="1100"/>
              <a:buFont typeface="Arial"/>
              <a:buNone/>
            </a:pPr>
            <a:r>
              <a:rPr lang="en" sz="1200"/>
              <a:t>Rohith Kumar Reddy Pothula    [AM.EN.U4CSE18141]</a:t>
            </a:r>
            <a:endParaRPr sz="1200"/>
          </a:p>
          <a:p>
            <a:pPr indent="0" lvl="0" marL="0" rtl="0" algn="ctr">
              <a:spcBef>
                <a:spcPts val="0"/>
              </a:spcBef>
              <a:spcAft>
                <a:spcPts val="0"/>
              </a:spcAft>
              <a:buClr>
                <a:schemeClr val="dk1"/>
              </a:buClr>
              <a:buSzPts val="1100"/>
              <a:buFont typeface="Arial"/>
              <a:buNone/>
            </a:pPr>
            <a:r>
              <a:rPr lang="en" sz="1200"/>
              <a:t>Abhiteja Bodapati    [AM.EN.U4CSE18112]</a:t>
            </a:r>
            <a:endParaRPr sz="1200"/>
          </a:p>
          <a:p>
            <a:pPr indent="0" lvl="0" marL="0" rtl="0" algn="ctr">
              <a:spcBef>
                <a:spcPts val="0"/>
              </a:spcBef>
              <a:spcAft>
                <a:spcPts val="0"/>
              </a:spcAft>
              <a:buClr>
                <a:schemeClr val="dk1"/>
              </a:buClr>
              <a:buSzPts val="1100"/>
              <a:buFont typeface="Arial"/>
              <a:buNone/>
            </a:pPr>
            <a:r>
              <a:rPr lang="en" sz="1200"/>
              <a:t>Rahul Karpurapu [AM.EN.U4CSE18505]</a:t>
            </a:r>
            <a:endParaRPr sz="1200"/>
          </a:p>
          <a:p>
            <a:pPr indent="0" lvl="0" marL="0" rtl="0" algn="ctr">
              <a:spcBef>
                <a:spcPts val="0"/>
              </a:spcBef>
              <a:spcAft>
                <a:spcPts val="0"/>
              </a:spcAft>
              <a:buClr>
                <a:schemeClr val="dk1"/>
              </a:buClr>
              <a:buSzPts val="1100"/>
              <a:buFont typeface="Arial"/>
              <a:buNone/>
            </a:pPr>
            <a:r>
              <a:t/>
            </a:r>
            <a:endParaRPr sz="1200"/>
          </a:p>
          <a:p>
            <a:pPr indent="0" lvl="0" marL="0" rtl="0" algn="ctr">
              <a:spcBef>
                <a:spcPts val="0"/>
              </a:spcBef>
              <a:spcAft>
                <a:spcPts val="0"/>
              </a:spcAft>
              <a:buClr>
                <a:schemeClr val="dk1"/>
              </a:buClr>
              <a:buSzPts val="1100"/>
              <a:buFont typeface="Arial"/>
              <a:buNone/>
            </a:pPr>
            <a:r>
              <a:rPr lang="en" sz="1200"/>
              <a:t>Guide: Siji Rani S</a:t>
            </a:r>
            <a:endParaRPr sz="1200"/>
          </a:p>
          <a:p>
            <a:pPr indent="0" lvl="0" marL="0" rtl="0" algn="ctr">
              <a:spcBef>
                <a:spcPts val="0"/>
              </a:spcBef>
              <a:spcAft>
                <a:spcPts val="0"/>
              </a:spcAft>
              <a:buClr>
                <a:schemeClr val="dk1"/>
              </a:buClr>
              <a:buSzPts val="1100"/>
              <a:buFont typeface="Arial"/>
              <a:buNone/>
            </a:pPr>
            <a:r>
              <a:rPr lang="en" sz="1200"/>
              <a:t>Assistant Professor (Sr. Gr.)</a:t>
            </a:r>
            <a:endParaRPr sz="1200"/>
          </a:p>
          <a:p>
            <a:pPr indent="0" lvl="0" marL="0" rtl="0" algn="ctr">
              <a:spcBef>
                <a:spcPts val="0"/>
              </a:spcBef>
              <a:spcAft>
                <a:spcPts val="0"/>
              </a:spcAft>
              <a:buClr>
                <a:schemeClr val="dk1"/>
              </a:buClr>
              <a:buSzPts val="1100"/>
              <a:buFont typeface="Arial"/>
              <a:buNone/>
            </a:pPr>
            <a:r>
              <a:t/>
            </a:r>
            <a:endParaRPr sz="1200"/>
          </a:p>
          <a:p>
            <a:pPr indent="0" lvl="0" marL="0" rtl="0" algn="ctr">
              <a:spcBef>
                <a:spcPts val="0"/>
              </a:spcBef>
              <a:spcAft>
                <a:spcPts val="0"/>
              </a:spcAft>
              <a:buClr>
                <a:schemeClr val="dk1"/>
              </a:buClr>
              <a:buSzPts val="1100"/>
              <a:buFont typeface="Arial"/>
              <a:buNone/>
            </a:pPr>
            <a:r>
              <a:rPr lang="en" sz="1200"/>
              <a:t>Department of Computer Science &amp; Engineering </a:t>
            </a:r>
            <a:endParaRPr sz="1200"/>
          </a:p>
          <a:p>
            <a:pPr indent="0" lvl="0" marL="0" rtl="0" algn="ctr">
              <a:spcBef>
                <a:spcPts val="0"/>
              </a:spcBef>
              <a:spcAft>
                <a:spcPts val="0"/>
              </a:spcAft>
              <a:buClr>
                <a:schemeClr val="dk1"/>
              </a:buClr>
              <a:buSzPts val="1100"/>
              <a:buFont typeface="Arial"/>
              <a:buNone/>
            </a:pPr>
            <a:r>
              <a:rPr lang="en" sz="1200"/>
              <a:t>Amrita School of Engineering</a:t>
            </a:r>
            <a:endParaRPr sz="1200"/>
          </a:p>
          <a:p>
            <a:pPr indent="0" lvl="0" marL="0" rtl="0" algn="ctr">
              <a:spcBef>
                <a:spcPts val="0"/>
              </a:spcBef>
              <a:spcAft>
                <a:spcPts val="0"/>
              </a:spcAft>
              <a:buClr>
                <a:schemeClr val="dk1"/>
              </a:buClr>
              <a:buSzPts val="1100"/>
              <a:buFont typeface="Arial"/>
              <a:buNone/>
            </a:pPr>
            <a:r>
              <a:rPr lang="en" sz="1200"/>
              <a:t> Amrita Vishwa Vidyapeetham</a:t>
            </a:r>
            <a:endParaRPr sz="1200"/>
          </a:p>
          <a:p>
            <a:pPr indent="0" lvl="0" marL="0" rtl="0" algn="ctr">
              <a:spcBef>
                <a:spcPts val="0"/>
              </a:spcBef>
              <a:spcAft>
                <a:spcPts val="0"/>
              </a:spcAft>
              <a:buNone/>
            </a:pPr>
            <a:r>
              <a:rPr lang="en" sz="1200"/>
              <a:t>05-04-2022</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727650" y="575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Distribution</a:t>
            </a:r>
            <a:endParaRPr/>
          </a:p>
        </p:txBody>
      </p:sp>
      <p:pic>
        <p:nvPicPr>
          <p:cNvPr id="143" name="Google Shape;143;p22"/>
          <p:cNvPicPr preferRelativeResize="0"/>
          <p:nvPr/>
        </p:nvPicPr>
        <p:blipFill>
          <a:blip r:embed="rId3">
            <a:alphaModFix/>
          </a:blip>
          <a:stretch>
            <a:fillRect/>
          </a:stretch>
        </p:blipFill>
        <p:spPr>
          <a:xfrm>
            <a:off x="2550724" y="1268125"/>
            <a:ext cx="5129501" cy="3765001"/>
          </a:xfrm>
          <a:prstGeom prst="rect">
            <a:avLst/>
          </a:prstGeom>
          <a:noFill/>
          <a:ln>
            <a:noFill/>
          </a:ln>
        </p:spPr>
      </p:pic>
      <p:sp>
        <p:nvSpPr>
          <p:cNvPr id="144" name="Google Shape;144;p22"/>
          <p:cNvSpPr txBox="1"/>
          <p:nvPr>
            <p:ph type="title"/>
          </p:nvPr>
        </p:nvSpPr>
        <p:spPr>
          <a:xfrm>
            <a:off x="3194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Visualization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727650" y="575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Ham / Spam Word Cloud</a:t>
            </a:r>
            <a:endParaRPr/>
          </a:p>
        </p:txBody>
      </p:sp>
      <p:pic>
        <p:nvPicPr>
          <p:cNvPr id="150" name="Google Shape;150;p23"/>
          <p:cNvPicPr preferRelativeResize="0"/>
          <p:nvPr/>
        </p:nvPicPr>
        <p:blipFill>
          <a:blip r:embed="rId3">
            <a:alphaModFix/>
          </a:blip>
          <a:stretch>
            <a:fillRect/>
          </a:stretch>
        </p:blipFill>
        <p:spPr>
          <a:xfrm>
            <a:off x="73100" y="1503275"/>
            <a:ext cx="4498902" cy="2861721"/>
          </a:xfrm>
          <a:prstGeom prst="rect">
            <a:avLst/>
          </a:prstGeom>
          <a:noFill/>
          <a:ln>
            <a:noFill/>
          </a:ln>
        </p:spPr>
      </p:pic>
      <p:pic>
        <p:nvPicPr>
          <p:cNvPr id="151" name="Google Shape;151;p23"/>
          <p:cNvPicPr preferRelativeResize="0"/>
          <p:nvPr/>
        </p:nvPicPr>
        <p:blipFill>
          <a:blip r:embed="rId4">
            <a:alphaModFix/>
          </a:blip>
          <a:stretch>
            <a:fillRect/>
          </a:stretch>
        </p:blipFill>
        <p:spPr>
          <a:xfrm>
            <a:off x="4236649" y="1503275"/>
            <a:ext cx="4851100" cy="2861726"/>
          </a:xfrm>
          <a:prstGeom prst="rect">
            <a:avLst/>
          </a:prstGeom>
          <a:noFill/>
          <a:ln>
            <a:noFill/>
          </a:ln>
        </p:spPr>
      </p:pic>
      <p:sp>
        <p:nvSpPr>
          <p:cNvPr id="152" name="Google Shape;152;p23"/>
          <p:cNvSpPr txBox="1"/>
          <p:nvPr/>
        </p:nvSpPr>
        <p:spPr>
          <a:xfrm>
            <a:off x="953025" y="43650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Lato"/>
                <a:ea typeface="Lato"/>
                <a:cs typeface="Lato"/>
                <a:sym typeface="Lato"/>
              </a:rPr>
              <a:t>Ham</a:t>
            </a:r>
            <a:endParaRPr sz="2400">
              <a:latin typeface="Lato"/>
              <a:ea typeface="Lato"/>
              <a:cs typeface="Lato"/>
              <a:sym typeface="Lato"/>
            </a:endParaRPr>
          </a:p>
        </p:txBody>
      </p:sp>
      <p:sp>
        <p:nvSpPr>
          <p:cNvPr id="153" name="Google Shape;153;p23"/>
          <p:cNvSpPr txBox="1"/>
          <p:nvPr/>
        </p:nvSpPr>
        <p:spPr>
          <a:xfrm>
            <a:off x="5162200" y="43650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Lato"/>
                <a:ea typeface="Lato"/>
                <a:cs typeface="Lato"/>
                <a:sym typeface="Lato"/>
              </a:rPr>
              <a:t>Spam</a:t>
            </a:r>
            <a:endParaRPr sz="24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629550" y="0"/>
            <a:ext cx="8241900" cy="69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Labels(OTP, delivery, personal, tranasaction) </a:t>
            </a:r>
            <a:r>
              <a:rPr lang="en"/>
              <a:t>Word Cloud</a:t>
            </a:r>
            <a:endParaRPr/>
          </a:p>
        </p:txBody>
      </p:sp>
      <p:pic>
        <p:nvPicPr>
          <p:cNvPr id="159" name="Google Shape;159;p24"/>
          <p:cNvPicPr preferRelativeResize="0"/>
          <p:nvPr/>
        </p:nvPicPr>
        <p:blipFill>
          <a:blip r:embed="rId3">
            <a:alphaModFix/>
          </a:blip>
          <a:stretch>
            <a:fillRect/>
          </a:stretch>
        </p:blipFill>
        <p:spPr>
          <a:xfrm>
            <a:off x="166425" y="1503275"/>
            <a:ext cx="4304350" cy="2757275"/>
          </a:xfrm>
          <a:prstGeom prst="rect">
            <a:avLst/>
          </a:prstGeom>
          <a:noFill/>
          <a:ln>
            <a:noFill/>
          </a:ln>
        </p:spPr>
      </p:pic>
      <p:pic>
        <p:nvPicPr>
          <p:cNvPr id="160" name="Google Shape;160;p24"/>
          <p:cNvPicPr preferRelativeResize="0"/>
          <p:nvPr/>
        </p:nvPicPr>
        <p:blipFill>
          <a:blip r:embed="rId4">
            <a:alphaModFix/>
          </a:blip>
          <a:stretch>
            <a:fillRect/>
          </a:stretch>
        </p:blipFill>
        <p:spPr>
          <a:xfrm>
            <a:off x="4341525" y="1503275"/>
            <a:ext cx="4734176" cy="2757275"/>
          </a:xfrm>
          <a:prstGeom prst="rect">
            <a:avLst/>
          </a:prstGeom>
          <a:noFill/>
          <a:ln>
            <a:noFill/>
          </a:ln>
        </p:spPr>
      </p:pic>
      <p:sp>
        <p:nvSpPr>
          <p:cNvPr id="161" name="Google Shape;161;p24"/>
          <p:cNvSpPr txBox="1"/>
          <p:nvPr/>
        </p:nvSpPr>
        <p:spPr>
          <a:xfrm>
            <a:off x="1751875" y="4106400"/>
            <a:ext cx="271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OTP</a:t>
            </a:r>
            <a:endParaRPr sz="2400">
              <a:latin typeface="Lato"/>
              <a:ea typeface="Lato"/>
              <a:cs typeface="Lato"/>
              <a:sym typeface="Lato"/>
            </a:endParaRPr>
          </a:p>
        </p:txBody>
      </p:sp>
      <p:sp>
        <p:nvSpPr>
          <p:cNvPr id="162" name="Google Shape;162;p24"/>
          <p:cNvSpPr txBox="1"/>
          <p:nvPr/>
        </p:nvSpPr>
        <p:spPr>
          <a:xfrm>
            <a:off x="5141750" y="4176450"/>
            <a:ext cx="2718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Lato"/>
                <a:ea typeface="Lato"/>
                <a:cs typeface="Lato"/>
                <a:sym typeface="Lato"/>
              </a:rPr>
              <a:t>delivery</a:t>
            </a:r>
            <a:endParaRPr sz="24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629550" y="0"/>
            <a:ext cx="8241900" cy="69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Labels(OTP, delivery, personal, tranasaction) Word Cloud</a:t>
            </a:r>
            <a:endParaRPr/>
          </a:p>
        </p:txBody>
      </p:sp>
      <p:pic>
        <p:nvPicPr>
          <p:cNvPr id="168" name="Google Shape;168;p25"/>
          <p:cNvPicPr preferRelativeResize="0"/>
          <p:nvPr/>
        </p:nvPicPr>
        <p:blipFill>
          <a:blip r:embed="rId3">
            <a:alphaModFix/>
          </a:blip>
          <a:stretch>
            <a:fillRect/>
          </a:stretch>
        </p:blipFill>
        <p:spPr>
          <a:xfrm>
            <a:off x="138375" y="1415525"/>
            <a:ext cx="4098276" cy="2802975"/>
          </a:xfrm>
          <a:prstGeom prst="rect">
            <a:avLst/>
          </a:prstGeom>
          <a:noFill/>
          <a:ln>
            <a:noFill/>
          </a:ln>
        </p:spPr>
      </p:pic>
      <p:pic>
        <p:nvPicPr>
          <p:cNvPr id="169" name="Google Shape;169;p25"/>
          <p:cNvPicPr preferRelativeResize="0"/>
          <p:nvPr/>
        </p:nvPicPr>
        <p:blipFill>
          <a:blip r:embed="rId4">
            <a:alphaModFix/>
          </a:blip>
          <a:stretch>
            <a:fillRect/>
          </a:stretch>
        </p:blipFill>
        <p:spPr>
          <a:xfrm>
            <a:off x="4236650" y="1415525"/>
            <a:ext cx="4796973" cy="2802975"/>
          </a:xfrm>
          <a:prstGeom prst="rect">
            <a:avLst/>
          </a:prstGeom>
          <a:noFill/>
          <a:ln>
            <a:noFill/>
          </a:ln>
        </p:spPr>
      </p:pic>
      <p:sp>
        <p:nvSpPr>
          <p:cNvPr id="170" name="Google Shape;170;p25"/>
          <p:cNvSpPr txBox="1"/>
          <p:nvPr/>
        </p:nvSpPr>
        <p:spPr>
          <a:xfrm>
            <a:off x="629550" y="42185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Lato"/>
                <a:ea typeface="Lato"/>
                <a:cs typeface="Lato"/>
                <a:sym typeface="Lato"/>
              </a:rPr>
              <a:t>personal</a:t>
            </a:r>
            <a:endParaRPr sz="2400">
              <a:latin typeface="Lato"/>
              <a:ea typeface="Lato"/>
              <a:cs typeface="Lato"/>
              <a:sym typeface="Lato"/>
            </a:endParaRPr>
          </a:p>
        </p:txBody>
      </p:sp>
      <p:sp>
        <p:nvSpPr>
          <p:cNvPr id="171" name="Google Shape;171;p25"/>
          <p:cNvSpPr txBox="1"/>
          <p:nvPr/>
        </p:nvSpPr>
        <p:spPr>
          <a:xfrm>
            <a:off x="5224700" y="42185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Lato"/>
                <a:ea typeface="Lato"/>
                <a:cs typeface="Lato"/>
                <a:sym typeface="Lato"/>
              </a:rPr>
              <a:t>transaction</a:t>
            </a:r>
            <a:endParaRPr sz="24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727650" y="575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Ham / Spam Distribution</a:t>
            </a:r>
            <a:endParaRPr/>
          </a:p>
        </p:txBody>
      </p:sp>
      <p:pic>
        <p:nvPicPr>
          <p:cNvPr id="177" name="Google Shape;177;p26"/>
          <p:cNvPicPr preferRelativeResize="0"/>
          <p:nvPr/>
        </p:nvPicPr>
        <p:blipFill>
          <a:blip r:embed="rId3">
            <a:alphaModFix/>
          </a:blip>
          <a:stretch>
            <a:fillRect/>
          </a:stretch>
        </p:blipFill>
        <p:spPr>
          <a:xfrm>
            <a:off x="1804050" y="1235400"/>
            <a:ext cx="5535898" cy="3776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727650" y="575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Labels from ham </a:t>
            </a:r>
            <a:r>
              <a:rPr lang="en"/>
              <a:t>Distribution</a:t>
            </a:r>
            <a:endParaRPr/>
          </a:p>
        </p:txBody>
      </p:sp>
      <p:pic>
        <p:nvPicPr>
          <p:cNvPr id="183" name="Google Shape;183;p27"/>
          <p:cNvPicPr preferRelativeResize="0"/>
          <p:nvPr/>
        </p:nvPicPr>
        <p:blipFill>
          <a:blip r:embed="rId3">
            <a:alphaModFix/>
          </a:blip>
          <a:stretch>
            <a:fillRect/>
          </a:stretch>
        </p:blipFill>
        <p:spPr>
          <a:xfrm>
            <a:off x="1734577" y="1236675"/>
            <a:ext cx="5674849" cy="3801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89" name="Google Shape;189;p28"/>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sz="1200"/>
              <a:t>Preprocessing is a data mining technique that transforms raw data into an understandable format. Real-world data is always incomplete and that data cannot be sent through a model. That would cause certain errors. That is why we need to preprocess data before sending it through a model.</a:t>
            </a:r>
            <a:endParaRPr sz="1100"/>
          </a:p>
        </p:txBody>
      </p:sp>
      <p:pic>
        <p:nvPicPr>
          <p:cNvPr id="190" name="Google Shape;190;p28"/>
          <p:cNvPicPr preferRelativeResize="0"/>
          <p:nvPr/>
        </p:nvPicPr>
        <p:blipFill>
          <a:blip r:embed="rId3">
            <a:alphaModFix/>
          </a:blip>
          <a:stretch>
            <a:fillRect/>
          </a:stretch>
        </p:blipFill>
        <p:spPr>
          <a:xfrm>
            <a:off x="5085000" y="1916063"/>
            <a:ext cx="3333150" cy="2586725"/>
          </a:xfrm>
          <a:prstGeom prst="rect">
            <a:avLst/>
          </a:prstGeom>
          <a:noFill/>
          <a:ln>
            <a:noFill/>
          </a:ln>
        </p:spPr>
      </p:pic>
      <p:sp>
        <p:nvSpPr>
          <p:cNvPr id="191" name="Google Shape;191;p28"/>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Engineering</a:t>
            </a:r>
            <a:endParaRPr/>
          </a:p>
        </p:txBody>
      </p:sp>
      <p:sp>
        <p:nvSpPr>
          <p:cNvPr id="197" name="Google Shape;197;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machine learning, the predictive models do not understand the predictive rules from the raw data. These models work on numerical vectors to understand the predictive rules. In machine learning, feature engineering is an essential step by converting texts into numbers and also conserving linguistic information for analysis. This step extracts  the features from raw data and represent these features are a numeric vector. In this study, we have used following feature engineering techniques</a:t>
            </a:r>
            <a:endParaRPr/>
          </a:p>
          <a:p>
            <a:pPr indent="-311150" lvl="0" marL="457200" rtl="0" algn="l">
              <a:spcBef>
                <a:spcPts val="1200"/>
              </a:spcBef>
              <a:spcAft>
                <a:spcPts val="0"/>
              </a:spcAft>
              <a:buSzPts val="1300"/>
              <a:buAutoNum type="arabicPeriod"/>
            </a:pPr>
            <a:r>
              <a:rPr lang="en"/>
              <a:t> </a:t>
            </a:r>
            <a:r>
              <a:rPr b="1" lang="en"/>
              <a:t>Count Vectorization </a:t>
            </a:r>
            <a:endParaRPr/>
          </a:p>
          <a:p>
            <a:pPr indent="-311150" lvl="0" marL="457200" rtl="0" algn="l">
              <a:spcBef>
                <a:spcPts val="0"/>
              </a:spcBef>
              <a:spcAft>
                <a:spcPts val="0"/>
              </a:spcAft>
              <a:buSzPts val="1300"/>
              <a:buAutoNum type="arabicPeriod"/>
            </a:pPr>
            <a:r>
              <a:rPr b="1" lang="en"/>
              <a:t>TF-IDF</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Count Vectorisation</a:t>
            </a:r>
            <a:endParaRPr/>
          </a:p>
        </p:txBody>
      </p:sp>
      <p:sp>
        <p:nvSpPr>
          <p:cNvPr id="203" name="Google Shape;203;p30"/>
          <p:cNvSpPr txBox="1"/>
          <p:nvPr>
            <p:ph idx="1" type="body"/>
          </p:nvPr>
        </p:nvSpPr>
        <p:spPr>
          <a:xfrm>
            <a:off x="729450" y="2078875"/>
            <a:ext cx="8213400" cy="2806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523"/>
              <a:buNone/>
            </a:pPr>
            <a:r>
              <a:rPr b="1" lang="en" sz="1417"/>
              <a:t>Count Vectorizer is a way to convert a given set of strings into a frequency representation.</a:t>
            </a:r>
            <a:endParaRPr b="1" sz="1417"/>
          </a:p>
          <a:p>
            <a:pPr indent="0" lvl="0" marL="0" rtl="0" algn="l">
              <a:lnSpc>
                <a:spcPct val="95000"/>
              </a:lnSpc>
              <a:spcBef>
                <a:spcPts val="1200"/>
              </a:spcBef>
              <a:spcAft>
                <a:spcPts val="0"/>
              </a:spcAft>
              <a:buSzPts val="523"/>
              <a:buNone/>
            </a:pPr>
            <a:r>
              <a:rPr lang="en" sz="1217"/>
              <a:t>Lets look into this example:</a:t>
            </a:r>
            <a:endParaRPr sz="1217"/>
          </a:p>
          <a:p>
            <a:pPr indent="0" lvl="0" marL="0" rtl="0" algn="l">
              <a:lnSpc>
                <a:spcPct val="95000"/>
              </a:lnSpc>
              <a:spcBef>
                <a:spcPts val="1200"/>
              </a:spcBef>
              <a:spcAft>
                <a:spcPts val="0"/>
              </a:spcAft>
              <a:buSzPts val="523"/>
              <a:buNone/>
            </a:pPr>
            <a:r>
              <a:rPr b="1" lang="en" sz="1217"/>
              <a:t>Text1 </a:t>
            </a:r>
            <a:r>
              <a:rPr lang="en" sz="1217"/>
              <a:t>= “Natural Language Processing is a subfield of AI”</a:t>
            </a:r>
            <a:endParaRPr sz="1217"/>
          </a:p>
          <a:p>
            <a:pPr indent="0" lvl="0" marL="0" rtl="0" algn="l">
              <a:lnSpc>
                <a:spcPct val="95000"/>
              </a:lnSpc>
              <a:spcBef>
                <a:spcPts val="1200"/>
              </a:spcBef>
              <a:spcAft>
                <a:spcPts val="0"/>
              </a:spcAft>
              <a:buSzPts val="523"/>
              <a:buNone/>
            </a:pPr>
            <a:r>
              <a:rPr lang="en" sz="1217"/>
              <a:t>tag1 = "NLP"</a:t>
            </a:r>
            <a:endParaRPr sz="1217"/>
          </a:p>
          <a:p>
            <a:pPr indent="0" lvl="0" marL="0" rtl="0" algn="l">
              <a:lnSpc>
                <a:spcPct val="95000"/>
              </a:lnSpc>
              <a:spcBef>
                <a:spcPts val="1200"/>
              </a:spcBef>
              <a:spcAft>
                <a:spcPts val="0"/>
              </a:spcAft>
              <a:buSzPts val="523"/>
              <a:buNone/>
            </a:pPr>
            <a:r>
              <a:rPr b="1" lang="en" sz="1217"/>
              <a:t>Text2 </a:t>
            </a:r>
            <a:r>
              <a:rPr lang="en" sz="1217"/>
              <a:t>= “Computer Vision is a subfield of AI”</a:t>
            </a:r>
            <a:endParaRPr sz="1217"/>
          </a:p>
          <a:p>
            <a:pPr indent="0" lvl="0" marL="0" rtl="0" algn="l">
              <a:lnSpc>
                <a:spcPct val="95000"/>
              </a:lnSpc>
              <a:spcBef>
                <a:spcPts val="1200"/>
              </a:spcBef>
              <a:spcAft>
                <a:spcPts val="0"/>
              </a:spcAft>
              <a:buSzPts val="523"/>
              <a:buNone/>
            </a:pPr>
            <a:r>
              <a:rPr lang="en" sz="1217"/>
              <a:t>tag2 = "CV"</a:t>
            </a:r>
            <a:endParaRPr sz="1217"/>
          </a:p>
          <a:p>
            <a:pPr indent="0" lvl="0" marL="0" rtl="0" algn="l">
              <a:lnSpc>
                <a:spcPct val="95000"/>
              </a:lnSpc>
              <a:spcBef>
                <a:spcPts val="1200"/>
              </a:spcBef>
              <a:spcAft>
                <a:spcPts val="0"/>
              </a:spcAft>
              <a:buSzPts val="523"/>
              <a:buNone/>
            </a:pPr>
            <a:r>
              <a:t/>
            </a:r>
            <a:endParaRPr b="1">
              <a:solidFill>
                <a:srgbClr val="000000"/>
              </a:solidFill>
              <a:highlight>
                <a:srgbClr val="FFFFFF"/>
              </a:highlight>
            </a:endParaRPr>
          </a:p>
          <a:p>
            <a:pPr indent="0" lvl="0" marL="0" rtl="0" algn="l">
              <a:lnSpc>
                <a:spcPct val="95000"/>
              </a:lnSpc>
              <a:spcBef>
                <a:spcPts val="1200"/>
              </a:spcBef>
              <a:spcAft>
                <a:spcPts val="0"/>
              </a:spcAft>
              <a:buSzPts val="523"/>
              <a:buNone/>
            </a:pPr>
            <a:r>
              <a:rPr b="1" lang="en">
                <a:solidFill>
                  <a:srgbClr val="000000"/>
                </a:solidFill>
                <a:highlight>
                  <a:srgbClr val="FFFFFF"/>
                </a:highlight>
              </a:rPr>
              <a:t>Count Vectors can be helpful in understanding the type of text by the frequency of words in it.</a:t>
            </a:r>
            <a:endParaRPr b="1" sz="1017"/>
          </a:p>
          <a:p>
            <a:pPr indent="0" lvl="0" marL="0" rtl="0" algn="l">
              <a:lnSpc>
                <a:spcPct val="95000"/>
              </a:lnSpc>
              <a:spcBef>
                <a:spcPts val="1200"/>
              </a:spcBef>
              <a:spcAft>
                <a:spcPts val="1200"/>
              </a:spcAft>
              <a:buSzPts val="523"/>
              <a:buNone/>
            </a:pPr>
            <a:r>
              <a:t/>
            </a:r>
            <a:endParaRPr sz="1217"/>
          </a:p>
        </p:txBody>
      </p:sp>
      <p:pic>
        <p:nvPicPr>
          <p:cNvPr id="204" name="Google Shape;204;p30"/>
          <p:cNvPicPr preferRelativeResize="0"/>
          <p:nvPr/>
        </p:nvPicPr>
        <p:blipFill>
          <a:blip r:embed="rId3">
            <a:alphaModFix/>
          </a:blip>
          <a:stretch>
            <a:fillRect/>
          </a:stretch>
        </p:blipFill>
        <p:spPr>
          <a:xfrm>
            <a:off x="4103600" y="3153300"/>
            <a:ext cx="4756099" cy="1033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Term Frequency and Inverse Document Frequency</a:t>
            </a:r>
            <a:endParaRPr/>
          </a:p>
        </p:txBody>
      </p:sp>
      <p:sp>
        <p:nvSpPr>
          <p:cNvPr id="210" name="Google Shape;21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highlight>
                  <a:srgbClr val="FFFFFF"/>
                </a:highlight>
              </a:rPr>
              <a:t>This is a statistic that is based on the frequency of a word in the corpus but it also provides a numerical representation of how important a word is for statistical analysis.</a:t>
            </a:r>
            <a:endParaRPr>
              <a:solidFill>
                <a:srgbClr val="000000"/>
              </a:solidFill>
              <a:highlight>
                <a:srgbClr val="FFFFFF"/>
              </a:highlight>
            </a:endParaRPr>
          </a:p>
          <a:p>
            <a:pPr indent="0" lvl="0" marL="0" rtl="0" algn="l">
              <a:spcBef>
                <a:spcPts val="1200"/>
              </a:spcBef>
              <a:spcAft>
                <a:spcPts val="0"/>
              </a:spcAft>
              <a:buNone/>
            </a:pPr>
            <a:r>
              <a:rPr lang="en">
                <a:solidFill>
                  <a:srgbClr val="000000"/>
                </a:solidFill>
                <a:highlight>
                  <a:srgbClr val="FFFFFF"/>
                </a:highlight>
              </a:rPr>
              <a:t>TF-IDF is better than Count Vectorizers because it not only focuses on the frequency of words present in the corpus but also provides the importance of the words. </a:t>
            </a:r>
            <a:endParaRPr>
              <a:solidFill>
                <a:srgbClr val="000000"/>
              </a:solidFill>
              <a:highlight>
                <a:srgbClr val="FFFFFF"/>
              </a:highlight>
            </a:endParaRPr>
          </a:p>
          <a:p>
            <a:pPr indent="0" lvl="0" marL="0" rtl="0" algn="l">
              <a:spcBef>
                <a:spcPts val="1200"/>
              </a:spcBef>
              <a:spcAft>
                <a:spcPts val="1200"/>
              </a:spcAft>
              <a:buNone/>
            </a:pPr>
            <a:r>
              <a:rPr lang="en">
                <a:solidFill>
                  <a:srgbClr val="000000"/>
                </a:solidFill>
                <a:highlight>
                  <a:srgbClr val="FFFFFF"/>
                </a:highlight>
              </a:rPr>
              <a:t>We can then remove the words that are less important for analysis, hence making the model building less complex by reducing the input dimensions.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93" name="Google Shape;93;p14"/>
          <p:cNvSpPr txBox="1"/>
          <p:nvPr>
            <p:ph idx="1" type="body"/>
          </p:nvPr>
        </p:nvSpPr>
        <p:spPr>
          <a:xfrm>
            <a:off x="581175" y="1853850"/>
            <a:ext cx="8330400" cy="3128700"/>
          </a:xfrm>
          <a:prstGeom prst="rect">
            <a:avLst/>
          </a:prstGeom>
        </p:spPr>
        <p:txBody>
          <a:bodyPr anchorCtr="0" anchor="t" bIns="91425" lIns="91425" spcFirstLastPara="1" rIns="91425" wrap="square" tIns="91425">
            <a:normAutofit fontScale="47500" lnSpcReduction="20000"/>
          </a:bodyPr>
          <a:lstStyle/>
          <a:p>
            <a:pPr indent="-299481" lvl="0" marL="457200" rtl="0" algn="l">
              <a:lnSpc>
                <a:spcPct val="150000"/>
              </a:lnSpc>
              <a:spcBef>
                <a:spcPts val="0"/>
              </a:spcBef>
              <a:spcAft>
                <a:spcPts val="0"/>
              </a:spcAft>
              <a:buSzPct val="100000"/>
              <a:buChar char="●"/>
            </a:pPr>
            <a:r>
              <a:rPr lang="en" sz="2350"/>
              <a:t>Introduction</a:t>
            </a:r>
            <a:endParaRPr sz="2350"/>
          </a:p>
          <a:p>
            <a:pPr indent="-299481" lvl="0" marL="457200" rtl="0" algn="l">
              <a:lnSpc>
                <a:spcPct val="150000"/>
              </a:lnSpc>
              <a:spcBef>
                <a:spcPts val="0"/>
              </a:spcBef>
              <a:spcAft>
                <a:spcPts val="0"/>
              </a:spcAft>
              <a:buSzPct val="100000"/>
              <a:buChar char="●"/>
            </a:pPr>
            <a:r>
              <a:rPr lang="en" sz="2350"/>
              <a:t>Applications and Challenges Faced</a:t>
            </a:r>
            <a:endParaRPr sz="2350"/>
          </a:p>
          <a:p>
            <a:pPr indent="-299481" lvl="0" marL="457200" rtl="0" algn="l">
              <a:lnSpc>
                <a:spcPct val="150000"/>
              </a:lnSpc>
              <a:spcBef>
                <a:spcPts val="0"/>
              </a:spcBef>
              <a:spcAft>
                <a:spcPts val="0"/>
              </a:spcAft>
              <a:buSzPct val="100000"/>
              <a:buChar char="●"/>
            </a:pPr>
            <a:r>
              <a:rPr lang="en" sz="2350"/>
              <a:t>Related work </a:t>
            </a:r>
            <a:endParaRPr sz="2350"/>
          </a:p>
          <a:p>
            <a:pPr indent="-299481" lvl="0" marL="457200" rtl="0" algn="l">
              <a:lnSpc>
                <a:spcPct val="150000"/>
              </a:lnSpc>
              <a:spcBef>
                <a:spcPts val="0"/>
              </a:spcBef>
              <a:spcAft>
                <a:spcPts val="0"/>
              </a:spcAft>
              <a:buSzPct val="100000"/>
              <a:buChar char="●"/>
            </a:pPr>
            <a:r>
              <a:rPr lang="en" sz="2350"/>
              <a:t>Proposed Methodology</a:t>
            </a:r>
            <a:endParaRPr sz="2350"/>
          </a:p>
          <a:p>
            <a:pPr indent="-299481" lvl="1" marL="914400" rtl="0" algn="l">
              <a:lnSpc>
                <a:spcPct val="150000"/>
              </a:lnSpc>
              <a:spcBef>
                <a:spcPts val="0"/>
              </a:spcBef>
              <a:spcAft>
                <a:spcPts val="0"/>
              </a:spcAft>
              <a:buSzPct val="100000"/>
              <a:buChar char="○"/>
            </a:pPr>
            <a:r>
              <a:rPr lang="en" sz="2350"/>
              <a:t>Data Collection and Data Visualization</a:t>
            </a:r>
            <a:endParaRPr sz="2350"/>
          </a:p>
          <a:p>
            <a:pPr indent="-299481" lvl="1" marL="914400" rtl="0" algn="l">
              <a:lnSpc>
                <a:spcPct val="150000"/>
              </a:lnSpc>
              <a:spcBef>
                <a:spcPts val="0"/>
              </a:spcBef>
              <a:spcAft>
                <a:spcPts val="0"/>
              </a:spcAft>
              <a:buSzPct val="100000"/>
              <a:buChar char="○"/>
            </a:pPr>
            <a:r>
              <a:rPr lang="en" sz="2350"/>
              <a:t>Data Preprocessing</a:t>
            </a:r>
            <a:endParaRPr sz="2350"/>
          </a:p>
          <a:p>
            <a:pPr indent="-299481" lvl="1" marL="914400" rtl="0" algn="l">
              <a:lnSpc>
                <a:spcPct val="150000"/>
              </a:lnSpc>
              <a:spcBef>
                <a:spcPts val="0"/>
              </a:spcBef>
              <a:spcAft>
                <a:spcPts val="0"/>
              </a:spcAft>
              <a:buSzPct val="100000"/>
              <a:buChar char="○"/>
            </a:pPr>
            <a:r>
              <a:rPr lang="en" sz="2350"/>
              <a:t>Feature Engineering</a:t>
            </a:r>
            <a:endParaRPr sz="2350"/>
          </a:p>
          <a:p>
            <a:pPr indent="-299481" lvl="1" marL="914400" rtl="0" algn="l">
              <a:lnSpc>
                <a:spcPct val="150000"/>
              </a:lnSpc>
              <a:spcBef>
                <a:spcPts val="0"/>
              </a:spcBef>
              <a:spcAft>
                <a:spcPts val="0"/>
              </a:spcAft>
              <a:buSzPct val="100000"/>
              <a:buChar char="○"/>
            </a:pPr>
            <a:r>
              <a:rPr lang="en" sz="2350"/>
              <a:t>Data Splitting</a:t>
            </a:r>
            <a:endParaRPr sz="2350"/>
          </a:p>
          <a:p>
            <a:pPr indent="-299481" lvl="1" marL="914400" rtl="0" algn="l">
              <a:lnSpc>
                <a:spcPct val="150000"/>
              </a:lnSpc>
              <a:spcBef>
                <a:spcPts val="0"/>
              </a:spcBef>
              <a:spcAft>
                <a:spcPts val="0"/>
              </a:spcAft>
              <a:buSzPct val="100000"/>
              <a:buChar char="○"/>
            </a:pPr>
            <a:r>
              <a:rPr lang="en" sz="2350"/>
              <a:t>Model Construction </a:t>
            </a:r>
            <a:endParaRPr sz="2350"/>
          </a:p>
          <a:p>
            <a:pPr indent="-299481" lvl="1" marL="914400" rtl="0" algn="l">
              <a:lnSpc>
                <a:spcPct val="150000"/>
              </a:lnSpc>
              <a:spcBef>
                <a:spcPts val="0"/>
              </a:spcBef>
              <a:spcAft>
                <a:spcPts val="0"/>
              </a:spcAft>
              <a:buSzPct val="100000"/>
              <a:buChar char="○"/>
            </a:pPr>
            <a:r>
              <a:rPr lang="en" sz="2350"/>
              <a:t>Model Evaluation</a:t>
            </a:r>
            <a:endParaRPr sz="2350"/>
          </a:p>
          <a:p>
            <a:pPr indent="-299481" lvl="0" marL="457200" rtl="0" algn="l">
              <a:lnSpc>
                <a:spcPct val="150000"/>
              </a:lnSpc>
              <a:spcBef>
                <a:spcPts val="0"/>
              </a:spcBef>
              <a:spcAft>
                <a:spcPts val="0"/>
              </a:spcAft>
              <a:buSzPct val="100000"/>
              <a:buChar char="●"/>
            </a:pPr>
            <a:r>
              <a:rPr lang="en" sz="2350"/>
              <a:t>Conclusion</a:t>
            </a:r>
            <a:endParaRPr sz="2350"/>
          </a:p>
          <a:p>
            <a:pPr indent="-299481" lvl="0" marL="457200" rtl="0" algn="l">
              <a:lnSpc>
                <a:spcPct val="150000"/>
              </a:lnSpc>
              <a:spcBef>
                <a:spcPts val="0"/>
              </a:spcBef>
              <a:spcAft>
                <a:spcPts val="0"/>
              </a:spcAft>
              <a:buSzPct val="100000"/>
              <a:buChar char="●"/>
            </a:pPr>
            <a:r>
              <a:rPr lang="en" sz="2350"/>
              <a:t>References</a:t>
            </a:r>
            <a:endParaRPr sz="2350"/>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2"/>
          <p:cNvPicPr preferRelativeResize="0"/>
          <p:nvPr/>
        </p:nvPicPr>
        <p:blipFill>
          <a:blip r:embed="rId3">
            <a:alphaModFix/>
          </a:blip>
          <a:stretch>
            <a:fillRect/>
          </a:stretch>
        </p:blipFill>
        <p:spPr>
          <a:xfrm>
            <a:off x="451725" y="600425"/>
            <a:ext cx="7810625" cy="1042475"/>
          </a:xfrm>
          <a:prstGeom prst="rect">
            <a:avLst/>
          </a:prstGeom>
          <a:noFill/>
          <a:ln>
            <a:noFill/>
          </a:ln>
        </p:spPr>
      </p:pic>
      <p:sp>
        <p:nvSpPr>
          <p:cNvPr id="216" name="Google Shape;216;p32"/>
          <p:cNvSpPr txBox="1"/>
          <p:nvPr/>
        </p:nvSpPr>
        <p:spPr>
          <a:xfrm>
            <a:off x="551400" y="1907300"/>
            <a:ext cx="58413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highlight>
                  <a:srgbClr val="FFFFFF"/>
                </a:highlight>
                <a:latin typeface="Lato"/>
                <a:ea typeface="Lato"/>
                <a:cs typeface="Lato"/>
                <a:sym typeface="Lato"/>
              </a:rPr>
              <a:t>TFIDF is based on the logic that words that are too abundant in a corpus and words that are too rare are both not statistically important for finding a pattern. </a:t>
            </a:r>
            <a:endParaRPr sz="1300">
              <a:highlight>
                <a:srgbClr val="FFFFFF"/>
              </a:highlight>
              <a:latin typeface="Lato"/>
              <a:ea typeface="Lato"/>
              <a:cs typeface="Lato"/>
              <a:sym typeface="Lato"/>
            </a:endParaRPr>
          </a:p>
          <a:p>
            <a:pPr indent="0" lvl="0" marL="0" rtl="0" algn="l">
              <a:spcBef>
                <a:spcPts val="0"/>
              </a:spcBef>
              <a:spcAft>
                <a:spcPts val="0"/>
              </a:spcAft>
              <a:buNone/>
            </a:pPr>
            <a:r>
              <a:t/>
            </a:r>
            <a:endParaRPr sz="1300">
              <a:highlight>
                <a:srgbClr val="FFFFFF"/>
              </a:highlight>
              <a:latin typeface="Lato"/>
              <a:ea typeface="Lato"/>
              <a:cs typeface="Lato"/>
              <a:sym typeface="Lato"/>
            </a:endParaRPr>
          </a:p>
          <a:p>
            <a:pPr indent="0" lvl="0" marL="0" rtl="0" algn="l">
              <a:spcBef>
                <a:spcPts val="0"/>
              </a:spcBef>
              <a:spcAft>
                <a:spcPts val="0"/>
              </a:spcAft>
              <a:buNone/>
            </a:pPr>
            <a:r>
              <a:rPr lang="en" sz="1300">
                <a:highlight>
                  <a:srgbClr val="FFFFFF"/>
                </a:highlight>
                <a:latin typeface="Lato"/>
                <a:ea typeface="Lato"/>
                <a:cs typeface="Lato"/>
                <a:sym typeface="Lato"/>
              </a:rPr>
              <a:t>The Logarithmic factor in tfidf mathematically penalizes the words that are too abundant or too rare in the corpus by giving them low tfidf scores.</a:t>
            </a:r>
            <a:endParaRPr sz="1300">
              <a:highlight>
                <a:srgbClr val="FFFFFF"/>
              </a:highlight>
              <a:latin typeface="Lato"/>
              <a:ea typeface="Lato"/>
              <a:cs typeface="Lato"/>
              <a:sym typeface="Lato"/>
            </a:endParaRPr>
          </a:p>
          <a:p>
            <a:pPr indent="0" lvl="0" marL="0" rtl="0" algn="l">
              <a:spcBef>
                <a:spcPts val="0"/>
              </a:spcBef>
              <a:spcAft>
                <a:spcPts val="0"/>
              </a:spcAft>
              <a:buNone/>
            </a:pPr>
            <a:r>
              <a:t/>
            </a:r>
            <a:endParaRPr sz="1300">
              <a:highlight>
                <a:srgbClr val="FFFFFF"/>
              </a:highlight>
              <a:latin typeface="Lato"/>
              <a:ea typeface="Lato"/>
              <a:cs typeface="Lato"/>
              <a:sym typeface="Lato"/>
            </a:endParaRPr>
          </a:p>
          <a:p>
            <a:pPr indent="0" lvl="0" marL="0" rtl="0" algn="l">
              <a:spcBef>
                <a:spcPts val="0"/>
              </a:spcBef>
              <a:spcAft>
                <a:spcPts val="0"/>
              </a:spcAft>
              <a:buNone/>
            </a:pPr>
            <a:r>
              <a:rPr lang="en" sz="1300">
                <a:highlight>
                  <a:srgbClr val="FFFFFF"/>
                </a:highlight>
                <a:latin typeface="Lato"/>
                <a:ea typeface="Lato"/>
                <a:cs typeface="Lato"/>
                <a:sym typeface="Lato"/>
              </a:rPr>
              <a:t>Higher value of tfidf signifies higher importance of the words in the corpus while lower values represent lower importance.</a:t>
            </a:r>
            <a:endParaRPr sz="1300">
              <a:highlight>
                <a:srgbClr val="FFFFFF"/>
              </a:highlight>
              <a:latin typeface="Lato"/>
              <a:ea typeface="Lato"/>
              <a:cs typeface="Lato"/>
              <a:sym typeface="Lato"/>
            </a:endParaRPr>
          </a:p>
          <a:p>
            <a:pPr indent="0" lvl="0" marL="0" rtl="0" algn="l">
              <a:spcBef>
                <a:spcPts val="0"/>
              </a:spcBef>
              <a:spcAft>
                <a:spcPts val="0"/>
              </a:spcAft>
              <a:buNone/>
            </a:pPr>
            <a:r>
              <a:t/>
            </a:r>
            <a:endParaRPr sz="1500">
              <a:highlight>
                <a:srgbClr val="FFFFFF"/>
              </a:highlight>
              <a:latin typeface="Lato"/>
              <a:ea typeface="Lato"/>
              <a:cs typeface="Lato"/>
              <a:sym typeface="Lato"/>
            </a:endParaRPr>
          </a:p>
          <a:p>
            <a:pPr indent="0" lvl="0" marL="0" rtl="0" algn="l">
              <a:spcBef>
                <a:spcPts val="0"/>
              </a:spcBef>
              <a:spcAft>
                <a:spcPts val="0"/>
              </a:spcAft>
              <a:buNone/>
            </a:pPr>
            <a:r>
              <a:t/>
            </a:r>
            <a:endParaRPr sz="1500">
              <a:highlight>
                <a:srgbClr val="FFFFFF"/>
              </a:highlight>
              <a:latin typeface="Times New Roman"/>
              <a:ea typeface="Times New Roman"/>
              <a:cs typeface="Times New Roman"/>
              <a:sym typeface="Times New Roman"/>
            </a:endParaRPr>
          </a:p>
        </p:txBody>
      </p:sp>
      <p:pic>
        <p:nvPicPr>
          <p:cNvPr id="217" name="Google Shape;217;p32"/>
          <p:cNvPicPr preferRelativeResize="0"/>
          <p:nvPr/>
        </p:nvPicPr>
        <p:blipFill>
          <a:blip r:embed="rId4">
            <a:alphaModFix/>
          </a:blip>
          <a:stretch>
            <a:fillRect/>
          </a:stretch>
        </p:blipFill>
        <p:spPr>
          <a:xfrm>
            <a:off x="6582325" y="1825350"/>
            <a:ext cx="2308800" cy="2308800"/>
          </a:xfrm>
          <a:prstGeom prst="rect">
            <a:avLst/>
          </a:prstGeom>
          <a:noFill/>
          <a:ln>
            <a:noFill/>
          </a:ln>
        </p:spPr>
      </p:pic>
      <p:sp>
        <p:nvSpPr>
          <p:cNvPr id="218" name="Google Shape;218;p32"/>
          <p:cNvSpPr txBox="1"/>
          <p:nvPr>
            <p:ph type="title"/>
          </p:nvPr>
        </p:nvSpPr>
        <p:spPr>
          <a:xfrm>
            <a:off x="451725"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TF-IDF</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727800" y="6057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Splitting</a:t>
            </a:r>
            <a:endParaRPr/>
          </a:p>
        </p:txBody>
      </p:sp>
      <p:sp>
        <p:nvSpPr>
          <p:cNvPr id="224" name="Google Shape;224;p33"/>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In machine-learning, splitting data into train and test data is commonly used approach before model construction. Train data would be used by model to learn the classification rules. However, test data used for model evaluation. In this study, we used the Pareto Principle to split the given data i.e., ”80% of effects come from 20% of causes” This principle is also known as 80:20 ratio. Using this principle, 80% and 20% of data will be used for training and testing, respectively</a:t>
            </a:r>
            <a:endParaRPr sz="1200"/>
          </a:p>
        </p:txBody>
      </p:sp>
      <p:sp>
        <p:nvSpPr>
          <p:cNvPr id="225" name="Google Shape;225;p33"/>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6" name="Google Shape;226;p33"/>
          <p:cNvPicPr preferRelativeResize="0"/>
          <p:nvPr/>
        </p:nvPicPr>
        <p:blipFill>
          <a:blip r:embed="rId3">
            <a:alphaModFix/>
          </a:blip>
          <a:stretch>
            <a:fillRect/>
          </a:stretch>
        </p:blipFill>
        <p:spPr>
          <a:xfrm>
            <a:off x="4668613" y="2078875"/>
            <a:ext cx="3724275" cy="771525"/>
          </a:xfrm>
          <a:prstGeom prst="rect">
            <a:avLst/>
          </a:prstGeom>
          <a:noFill/>
          <a:ln>
            <a:noFill/>
          </a:ln>
        </p:spPr>
      </p:pic>
      <p:pic>
        <p:nvPicPr>
          <p:cNvPr id="227" name="Google Shape;227;p33"/>
          <p:cNvPicPr preferRelativeResize="0"/>
          <p:nvPr/>
        </p:nvPicPr>
        <p:blipFill>
          <a:blip r:embed="rId4">
            <a:alphaModFix/>
          </a:blip>
          <a:stretch>
            <a:fillRect/>
          </a:stretch>
        </p:blipFill>
        <p:spPr>
          <a:xfrm>
            <a:off x="4643600" y="3327825"/>
            <a:ext cx="3774300" cy="971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729450" y="597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Construction</a:t>
            </a:r>
            <a:endParaRPr/>
          </a:p>
        </p:txBody>
      </p:sp>
      <p:sp>
        <p:nvSpPr>
          <p:cNvPr id="233" name="Google Shape;233;p34"/>
          <p:cNvSpPr txBox="1"/>
          <p:nvPr>
            <p:ph idx="1" type="body"/>
          </p:nvPr>
        </p:nvSpPr>
        <p:spPr>
          <a:xfrm>
            <a:off x="690700" y="150542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We have Constructed Many models for different aspects of the use case</a:t>
            </a:r>
            <a:endParaRPr sz="1200"/>
          </a:p>
          <a:p>
            <a:pPr indent="-304800" lvl="0" marL="457200" rtl="0" algn="l">
              <a:lnSpc>
                <a:spcPct val="150000"/>
              </a:lnSpc>
              <a:spcBef>
                <a:spcPts val="1200"/>
              </a:spcBef>
              <a:spcAft>
                <a:spcPts val="0"/>
              </a:spcAft>
              <a:buSzPts val="1200"/>
              <a:buAutoNum type="arabicPeriod"/>
            </a:pPr>
            <a:r>
              <a:rPr lang="en" sz="1200"/>
              <a:t>Models for Ham/Spam Classification and </a:t>
            </a:r>
            <a:r>
              <a:rPr lang="en" sz="1200"/>
              <a:t>Classification of Labels from Ham classification by the model</a:t>
            </a:r>
            <a:endParaRPr sz="1200"/>
          </a:p>
          <a:p>
            <a:pPr indent="-304800" lvl="1" marL="914400" rtl="0" algn="l">
              <a:lnSpc>
                <a:spcPct val="150000"/>
              </a:lnSpc>
              <a:spcBef>
                <a:spcPts val="0"/>
              </a:spcBef>
              <a:spcAft>
                <a:spcPts val="0"/>
              </a:spcAft>
              <a:buSzPts val="1200"/>
              <a:buAutoNum type="alphaLcPeriod"/>
            </a:pPr>
            <a:r>
              <a:rPr lang="en" sz="1200"/>
              <a:t>Logistic Regression</a:t>
            </a:r>
            <a:endParaRPr sz="1200"/>
          </a:p>
          <a:p>
            <a:pPr indent="-304800" lvl="1" marL="914400" rtl="0" algn="l">
              <a:lnSpc>
                <a:spcPct val="150000"/>
              </a:lnSpc>
              <a:spcBef>
                <a:spcPts val="0"/>
              </a:spcBef>
              <a:spcAft>
                <a:spcPts val="0"/>
              </a:spcAft>
              <a:buSzPts val="1200"/>
              <a:buAutoNum type="alphaLcPeriod"/>
            </a:pPr>
            <a:r>
              <a:rPr lang="en" sz="1200"/>
              <a:t>Naive Bayes</a:t>
            </a:r>
            <a:endParaRPr sz="1200"/>
          </a:p>
          <a:p>
            <a:pPr indent="-304800" lvl="1" marL="914400" rtl="0" algn="l">
              <a:lnSpc>
                <a:spcPct val="150000"/>
              </a:lnSpc>
              <a:spcBef>
                <a:spcPts val="0"/>
              </a:spcBef>
              <a:spcAft>
                <a:spcPts val="0"/>
              </a:spcAft>
              <a:buSzPts val="1200"/>
              <a:buAutoNum type="alphaLcPeriod"/>
            </a:pPr>
            <a:r>
              <a:rPr lang="en" sz="1200"/>
              <a:t>Random Forest</a:t>
            </a:r>
            <a:endParaRPr sz="1200"/>
          </a:p>
          <a:p>
            <a:pPr indent="-304800" lvl="1" marL="914400" rtl="0" algn="l">
              <a:lnSpc>
                <a:spcPct val="150000"/>
              </a:lnSpc>
              <a:spcBef>
                <a:spcPts val="0"/>
              </a:spcBef>
              <a:spcAft>
                <a:spcPts val="0"/>
              </a:spcAft>
              <a:buSzPts val="1200"/>
              <a:buAutoNum type="alphaLcPeriod"/>
            </a:pPr>
            <a:r>
              <a:rPr lang="en" sz="1200"/>
              <a:t>SVM</a:t>
            </a:r>
            <a:endParaRPr sz="1200"/>
          </a:p>
          <a:p>
            <a:pPr indent="-304800" lvl="1" marL="914400" rtl="0" algn="l">
              <a:lnSpc>
                <a:spcPct val="150000"/>
              </a:lnSpc>
              <a:spcBef>
                <a:spcPts val="0"/>
              </a:spcBef>
              <a:spcAft>
                <a:spcPts val="0"/>
              </a:spcAft>
              <a:buSzPts val="1200"/>
              <a:buAutoNum type="alphaLcPeriod"/>
            </a:pPr>
            <a:r>
              <a:rPr lang="en" sz="1200"/>
              <a:t>Ensemble</a:t>
            </a:r>
            <a:endParaRPr sz="1200"/>
          </a:p>
          <a:p>
            <a:pPr indent="0" lvl="0" marL="457200" rtl="0" algn="l">
              <a:lnSpc>
                <a:spcPct val="150000"/>
              </a:lnSpc>
              <a:spcBef>
                <a:spcPts val="1200"/>
              </a:spcBef>
              <a:spcAft>
                <a:spcPts val="1200"/>
              </a:spcAft>
              <a:buNone/>
            </a:pPr>
            <a:r>
              <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729450" y="669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Model</a:t>
            </a:r>
            <a:endParaRPr/>
          </a:p>
        </p:txBody>
      </p:sp>
      <p:sp>
        <p:nvSpPr>
          <p:cNvPr id="239" name="Google Shape;239;p35"/>
          <p:cNvSpPr txBox="1"/>
          <p:nvPr>
            <p:ph idx="1" type="body"/>
          </p:nvPr>
        </p:nvSpPr>
        <p:spPr>
          <a:xfrm>
            <a:off x="729450" y="1598400"/>
            <a:ext cx="7446000" cy="3508200"/>
          </a:xfrm>
          <a:prstGeom prst="rect">
            <a:avLst/>
          </a:prstGeom>
        </p:spPr>
        <p:txBody>
          <a:bodyPr anchorCtr="0" anchor="t" bIns="91425" lIns="91425" spcFirstLastPara="1" rIns="91425" wrap="square" tIns="91425">
            <a:noAutofit/>
          </a:bodyPr>
          <a:lstStyle/>
          <a:p>
            <a:pPr indent="-304800" lvl="0" marL="457200" marR="25400" rtl="0" algn="l">
              <a:lnSpc>
                <a:spcPct val="156250"/>
              </a:lnSpc>
              <a:spcBef>
                <a:spcPts val="1500"/>
              </a:spcBef>
              <a:spcAft>
                <a:spcPts val="0"/>
              </a:spcAft>
              <a:buClr>
                <a:srgbClr val="000000"/>
              </a:buClr>
              <a:buSzPts val="1200"/>
              <a:buFont typeface="Lato"/>
              <a:buChar char="●"/>
            </a:pPr>
            <a:r>
              <a:rPr lang="en" sz="1200">
                <a:solidFill>
                  <a:srgbClr val="000000"/>
                </a:solidFill>
                <a:highlight>
                  <a:srgbClr val="FFFFFF"/>
                </a:highlight>
              </a:rPr>
              <a:t>It comes under the Supervised Learning technique. It is used for predicting the categorical dependent variable using a given set of independent variables.</a:t>
            </a:r>
            <a:endParaRPr sz="1200">
              <a:solidFill>
                <a:srgbClr val="000000"/>
              </a:solidFill>
              <a:highlight>
                <a:srgbClr val="FFFFFF"/>
              </a:highlight>
            </a:endParaRPr>
          </a:p>
          <a:p>
            <a:pPr indent="-304800" lvl="0" marL="457200" marR="25400" rtl="0" algn="l">
              <a:lnSpc>
                <a:spcPct val="156250"/>
              </a:lnSpc>
              <a:spcBef>
                <a:spcPts val="0"/>
              </a:spcBef>
              <a:spcAft>
                <a:spcPts val="0"/>
              </a:spcAft>
              <a:buClr>
                <a:srgbClr val="000000"/>
              </a:buClr>
              <a:buSzPts val="1200"/>
              <a:buFont typeface="Roboto"/>
              <a:buChar char="●"/>
            </a:pPr>
            <a:r>
              <a:rPr lang="en" sz="1200">
                <a:solidFill>
                  <a:srgbClr val="000000"/>
                </a:solidFill>
                <a:highlight>
                  <a:srgbClr val="FFFFFF"/>
                </a:highlight>
              </a:rPr>
              <a:t>It predicts the output of a categorical dependent variable and </a:t>
            </a:r>
            <a:r>
              <a:rPr b="1" lang="en" sz="1200">
                <a:solidFill>
                  <a:srgbClr val="000000"/>
                </a:solidFill>
                <a:highlight>
                  <a:srgbClr val="FFFFFF"/>
                </a:highlight>
              </a:rPr>
              <a:t> </a:t>
            </a:r>
            <a:r>
              <a:rPr lang="en" sz="1200">
                <a:solidFill>
                  <a:srgbClr val="000000"/>
                </a:solidFill>
                <a:highlight>
                  <a:srgbClr val="FFFFFF"/>
                </a:highlight>
              </a:rPr>
              <a:t>gives the probabilistic values which lie between 0 and 1.</a:t>
            </a:r>
            <a:endParaRPr sz="1200">
              <a:solidFill>
                <a:srgbClr val="000000"/>
              </a:solidFill>
              <a:highlight>
                <a:srgbClr val="FFFFFF"/>
              </a:highlight>
            </a:endParaRPr>
          </a:p>
          <a:p>
            <a:pPr indent="-304800" lvl="0" marL="457200" marR="25400" rtl="0" algn="l">
              <a:lnSpc>
                <a:spcPct val="156250"/>
              </a:lnSpc>
              <a:spcBef>
                <a:spcPts val="0"/>
              </a:spcBef>
              <a:spcAft>
                <a:spcPts val="0"/>
              </a:spcAft>
              <a:buClr>
                <a:srgbClr val="000000"/>
              </a:buClr>
              <a:buSzPts val="1200"/>
              <a:buFont typeface="Lato"/>
              <a:buChar char="●"/>
            </a:pPr>
            <a:r>
              <a:rPr lang="en" sz="1200">
                <a:solidFill>
                  <a:srgbClr val="000000"/>
                </a:solidFill>
                <a:highlight>
                  <a:srgbClr val="FFFFFF"/>
                </a:highlight>
              </a:rPr>
              <a:t>Here instead of fitting a regression line, we fit an "S" shaped logistic function, which predicts two maximum values (0 or 1).</a:t>
            </a:r>
            <a:endParaRPr sz="1200">
              <a:solidFill>
                <a:srgbClr val="000000"/>
              </a:solidFill>
              <a:highlight>
                <a:srgbClr val="FFFFFF"/>
              </a:highlight>
            </a:endParaRPr>
          </a:p>
          <a:p>
            <a:pPr indent="-304800" lvl="0" marL="457200" marR="25400" rtl="0" algn="l">
              <a:lnSpc>
                <a:spcPct val="156250"/>
              </a:lnSpc>
              <a:spcBef>
                <a:spcPts val="0"/>
              </a:spcBef>
              <a:spcAft>
                <a:spcPts val="0"/>
              </a:spcAft>
              <a:buClr>
                <a:srgbClr val="000000"/>
              </a:buClr>
              <a:buSzPts val="1200"/>
              <a:buFont typeface="Lato"/>
              <a:buChar char="●"/>
            </a:pPr>
            <a:r>
              <a:rPr lang="en" sz="1200">
                <a:solidFill>
                  <a:srgbClr val="000000"/>
                </a:solidFill>
                <a:highlight>
                  <a:srgbClr val="FFFFFF"/>
                </a:highlight>
              </a:rPr>
              <a:t>The curve from the logistic function indicates the likelihood of something such as whether the cells are cancerous or not, a mouse is obese or not based on its weight, etc.</a:t>
            </a:r>
            <a:endParaRPr sz="1200">
              <a:solidFill>
                <a:srgbClr val="000000"/>
              </a:solidFill>
              <a:highlight>
                <a:srgbClr val="FFFFFF"/>
              </a:highlight>
            </a:endParaRPr>
          </a:p>
          <a:p>
            <a:pPr indent="-304800" lvl="0" marL="457200" marR="25400" rtl="0" algn="l">
              <a:lnSpc>
                <a:spcPct val="156250"/>
              </a:lnSpc>
              <a:spcBef>
                <a:spcPts val="0"/>
              </a:spcBef>
              <a:spcAft>
                <a:spcPts val="0"/>
              </a:spcAft>
              <a:buClr>
                <a:srgbClr val="000000"/>
              </a:buClr>
              <a:buSzPts val="1200"/>
              <a:buFont typeface="Lato"/>
              <a:buChar char="●"/>
            </a:pPr>
            <a:r>
              <a:rPr lang="en" sz="1200">
                <a:solidFill>
                  <a:srgbClr val="000000"/>
                </a:solidFill>
                <a:highlight>
                  <a:srgbClr val="FFFFFF"/>
                </a:highlight>
              </a:rPr>
              <a:t>Logistic Regression is a significant machine learning algorithm because it has the ability to provide probabilities and classify new data using continuous and discrete datasets.</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774150" y="1260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a:t>
            </a:r>
            <a:endParaRPr/>
          </a:p>
        </p:txBody>
      </p:sp>
      <p:sp>
        <p:nvSpPr>
          <p:cNvPr id="245" name="Google Shape;245;p36"/>
          <p:cNvSpPr txBox="1"/>
          <p:nvPr>
            <p:ph idx="1" type="body"/>
          </p:nvPr>
        </p:nvSpPr>
        <p:spPr>
          <a:xfrm>
            <a:off x="727650" y="1877475"/>
            <a:ext cx="7688700" cy="2555100"/>
          </a:xfrm>
          <a:prstGeom prst="rect">
            <a:avLst/>
          </a:prstGeom>
        </p:spPr>
        <p:txBody>
          <a:bodyPr anchorCtr="0" anchor="t" bIns="91425" lIns="91425" spcFirstLastPara="1" rIns="91425" wrap="square" tIns="91425">
            <a:noAutofit/>
          </a:bodyPr>
          <a:lstStyle/>
          <a:p>
            <a:pPr indent="-311150" lvl="0" marL="457200" marR="25400" rtl="0" algn="l">
              <a:lnSpc>
                <a:spcPct val="156250"/>
              </a:lnSpc>
              <a:spcBef>
                <a:spcPts val="1500"/>
              </a:spcBef>
              <a:spcAft>
                <a:spcPts val="0"/>
              </a:spcAft>
              <a:buClr>
                <a:srgbClr val="000000"/>
              </a:buClr>
              <a:buSzPts val="1300"/>
              <a:buFont typeface="Roboto"/>
              <a:buChar char="●"/>
            </a:pPr>
            <a:r>
              <a:rPr lang="en">
                <a:solidFill>
                  <a:srgbClr val="000000"/>
                </a:solidFill>
                <a:highlight>
                  <a:srgbClr val="FFFFFF"/>
                </a:highlight>
              </a:rPr>
              <a:t>It is a supervised learning algorithm, which is based on </a:t>
            </a:r>
            <a:r>
              <a:rPr b="1" lang="en">
                <a:solidFill>
                  <a:srgbClr val="000000"/>
                </a:solidFill>
                <a:highlight>
                  <a:srgbClr val="FFFFFF"/>
                </a:highlight>
              </a:rPr>
              <a:t>Bayes theorem</a:t>
            </a:r>
            <a:r>
              <a:rPr lang="en">
                <a:solidFill>
                  <a:srgbClr val="000000"/>
                </a:solidFill>
                <a:highlight>
                  <a:srgbClr val="FFFFFF"/>
                </a:highlight>
              </a:rPr>
              <a:t> and used for solving classification problems.</a:t>
            </a:r>
            <a:endParaRPr>
              <a:solidFill>
                <a:srgbClr val="000000"/>
              </a:solidFill>
              <a:highlight>
                <a:srgbClr val="FFFFFF"/>
              </a:highlight>
            </a:endParaRPr>
          </a:p>
          <a:p>
            <a:pPr indent="-311150" lvl="0" marL="457200" marR="25400" rtl="0" algn="l">
              <a:lnSpc>
                <a:spcPct val="156250"/>
              </a:lnSpc>
              <a:spcBef>
                <a:spcPts val="0"/>
              </a:spcBef>
              <a:spcAft>
                <a:spcPts val="0"/>
              </a:spcAft>
              <a:buClr>
                <a:srgbClr val="000000"/>
              </a:buClr>
              <a:buSzPts val="1300"/>
              <a:buFont typeface="Lato"/>
              <a:buChar char="●"/>
            </a:pPr>
            <a:r>
              <a:rPr lang="en">
                <a:solidFill>
                  <a:srgbClr val="000000"/>
                </a:solidFill>
                <a:highlight>
                  <a:srgbClr val="FFFFFF"/>
                </a:highlight>
              </a:rPr>
              <a:t>It is mainly used in </a:t>
            </a:r>
            <a:r>
              <a:rPr i="1" lang="en">
                <a:solidFill>
                  <a:srgbClr val="000000"/>
                </a:solidFill>
                <a:highlight>
                  <a:srgbClr val="FFFFFF"/>
                </a:highlight>
              </a:rPr>
              <a:t>text classification</a:t>
            </a:r>
            <a:r>
              <a:rPr lang="en">
                <a:solidFill>
                  <a:srgbClr val="000000"/>
                </a:solidFill>
                <a:highlight>
                  <a:srgbClr val="FFFFFF"/>
                </a:highlight>
              </a:rPr>
              <a:t> that includes a high-dimensional training dataset.</a:t>
            </a:r>
            <a:endParaRPr>
              <a:solidFill>
                <a:srgbClr val="000000"/>
              </a:solidFill>
              <a:highlight>
                <a:srgbClr val="FFFFFF"/>
              </a:highlight>
            </a:endParaRPr>
          </a:p>
          <a:p>
            <a:pPr indent="-311150" lvl="0" marL="457200" marR="25400" rtl="0" algn="l">
              <a:lnSpc>
                <a:spcPct val="156250"/>
              </a:lnSpc>
              <a:spcBef>
                <a:spcPts val="0"/>
              </a:spcBef>
              <a:spcAft>
                <a:spcPts val="0"/>
              </a:spcAft>
              <a:buClr>
                <a:srgbClr val="000000"/>
              </a:buClr>
              <a:buSzPts val="1300"/>
              <a:buFont typeface="Lato"/>
              <a:buChar char="●"/>
            </a:pPr>
            <a:r>
              <a:rPr lang="en">
                <a:solidFill>
                  <a:srgbClr val="000000"/>
                </a:solidFill>
                <a:highlight>
                  <a:srgbClr val="FFFFFF"/>
                </a:highlight>
              </a:rPr>
              <a:t>It is one of the simple Classification algorithms which helps in building the fast machine learning models that can make quick predictions.</a:t>
            </a:r>
            <a:endParaRPr>
              <a:solidFill>
                <a:srgbClr val="000000"/>
              </a:solidFill>
              <a:highlight>
                <a:srgbClr val="FFFFFF"/>
              </a:highlight>
            </a:endParaRPr>
          </a:p>
          <a:p>
            <a:pPr indent="-311150" lvl="0" marL="457200" marR="25400" rtl="0" algn="l">
              <a:lnSpc>
                <a:spcPct val="156250"/>
              </a:lnSpc>
              <a:spcBef>
                <a:spcPts val="0"/>
              </a:spcBef>
              <a:spcAft>
                <a:spcPts val="0"/>
              </a:spcAft>
              <a:buClr>
                <a:srgbClr val="000000"/>
              </a:buClr>
              <a:buSzPts val="1300"/>
              <a:buFont typeface="Roboto"/>
              <a:buChar char="●"/>
            </a:pPr>
            <a:r>
              <a:rPr b="1" lang="en">
                <a:solidFill>
                  <a:srgbClr val="000000"/>
                </a:solidFill>
                <a:highlight>
                  <a:srgbClr val="FFFFFF"/>
                </a:highlight>
              </a:rPr>
              <a:t>It is a probabilistic classifier, which means it predicts on the basis of the probability of an object</a:t>
            </a:r>
            <a:r>
              <a:rPr lang="en">
                <a:solidFill>
                  <a:srgbClr val="000000"/>
                </a:solidFill>
                <a:highlight>
                  <a:srgbClr val="FFFFFF"/>
                </a:highlight>
              </a:rPr>
              <a:t>.</a:t>
            </a:r>
            <a:endParaRPr>
              <a:solidFill>
                <a:srgbClr val="333333"/>
              </a:solidFill>
              <a:highlight>
                <a:srgbClr val="FFFFFF"/>
              </a:highlight>
            </a:endParaRPr>
          </a:p>
          <a:p>
            <a:pPr indent="0" lvl="0" marL="457200" marR="25400" rtl="0" algn="l">
              <a:lnSpc>
                <a:spcPct val="156250"/>
              </a:lnSpc>
              <a:spcBef>
                <a:spcPts val="1500"/>
              </a:spcBef>
              <a:spcAft>
                <a:spcPts val="0"/>
              </a:spcAft>
              <a:buNone/>
            </a:pPr>
            <a:r>
              <a:t/>
            </a:r>
            <a:endParaRPr>
              <a:solidFill>
                <a:srgbClr val="000000"/>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783700" y="659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p:txBody>
      </p:sp>
      <p:sp>
        <p:nvSpPr>
          <p:cNvPr id="251" name="Google Shape;251;p37"/>
          <p:cNvSpPr txBox="1"/>
          <p:nvPr>
            <p:ph idx="1" type="body"/>
          </p:nvPr>
        </p:nvSpPr>
        <p:spPr>
          <a:xfrm>
            <a:off x="822450" y="1534200"/>
            <a:ext cx="7688700" cy="3387300"/>
          </a:xfrm>
          <a:prstGeom prst="rect">
            <a:avLst/>
          </a:prstGeom>
        </p:spPr>
        <p:txBody>
          <a:bodyPr anchorCtr="0" anchor="t" bIns="91425" lIns="91425" spcFirstLastPara="1" rIns="91425" wrap="square" tIns="91425">
            <a:noAutofit/>
          </a:bodyPr>
          <a:lstStyle/>
          <a:p>
            <a:pPr indent="-304800" lvl="0" marL="457200" rtl="0" algn="just">
              <a:spcBef>
                <a:spcPts val="1200"/>
              </a:spcBef>
              <a:spcAft>
                <a:spcPts val="0"/>
              </a:spcAft>
              <a:buClr>
                <a:srgbClr val="333333"/>
              </a:buClr>
              <a:buSzPts val="1200"/>
              <a:buChar char="●"/>
            </a:pPr>
            <a:r>
              <a:rPr lang="en" sz="1200">
                <a:solidFill>
                  <a:srgbClr val="333333"/>
                </a:solidFill>
                <a:highlight>
                  <a:srgbClr val="FFFFFF"/>
                </a:highlight>
              </a:rPr>
              <a:t>It belongs to the supervised learning technique. </a:t>
            </a:r>
            <a:endParaRPr sz="1200">
              <a:solidFill>
                <a:srgbClr val="333333"/>
              </a:solidFill>
              <a:highlight>
                <a:srgbClr val="FFFFFF"/>
              </a:highlight>
            </a:endParaRPr>
          </a:p>
          <a:p>
            <a:pPr indent="-304800" lvl="0" marL="457200" rtl="0" algn="just">
              <a:spcBef>
                <a:spcPts val="0"/>
              </a:spcBef>
              <a:spcAft>
                <a:spcPts val="0"/>
              </a:spcAft>
              <a:buClr>
                <a:srgbClr val="333333"/>
              </a:buClr>
              <a:buSzPts val="1200"/>
              <a:buChar char="●"/>
            </a:pPr>
            <a:r>
              <a:rPr lang="en" sz="1200">
                <a:solidFill>
                  <a:srgbClr val="333333"/>
                </a:solidFill>
                <a:highlight>
                  <a:srgbClr val="FFFFFF"/>
                </a:highlight>
              </a:rPr>
              <a:t>It can be used for both Classification and Regression problems in ML.</a:t>
            </a:r>
            <a:endParaRPr sz="1200">
              <a:solidFill>
                <a:srgbClr val="333333"/>
              </a:solidFill>
              <a:highlight>
                <a:srgbClr val="FFFFFF"/>
              </a:highlight>
            </a:endParaRPr>
          </a:p>
          <a:p>
            <a:pPr indent="-304800" lvl="0" marL="457200" rtl="0" algn="just">
              <a:spcBef>
                <a:spcPts val="0"/>
              </a:spcBef>
              <a:spcAft>
                <a:spcPts val="0"/>
              </a:spcAft>
              <a:buClr>
                <a:srgbClr val="333333"/>
              </a:buClr>
              <a:buSzPts val="1200"/>
              <a:buChar char="●"/>
            </a:pPr>
            <a:r>
              <a:rPr lang="en" sz="1200">
                <a:solidFill>
                  <a:srgbClr val="333333"/>
                </a:solidFill>
                <a:highlight>
                  <a:srgbClr val="FFFFFF"/>
                </a:highlight>
              </a:rPr>
              <a:t>It is based on the concept of </a:t>
            </a:r>
            <a:r>
              <a:rPr b="1" lang="en" sz="1200">
                <a:solidFill>
                  <a:srgbClr val="333333"/>
                </a:solidFill>
                <a:highlight>
                  <a:srgbClr val="FFFFFF"/>
                </a:highlight>
              </a:rPr>
              <a:t>ensemble learning,</a:t>
            </a:r>
            <a:r>
              <a:rPr lang="en" sz="1200">
                <a:solidFill>
                  <a:srgbClr val="333333"/>
                </a:solidFill>
                <a:highlight>
                  <a:srgbClr val="FFFFFF"/>
                </a:highlight>
              </a:rPr>
              <a:t> which is a process of </a:t>
            </a:r>
            <a:r>
              <a:rPr i="1" lang="en" sz="1200">
                <a:solidFill>
                  <a:srgbClr val="333333"/>
                </a:solidFill>
                <a:highlight>
                  <a:srgbClr val="FFFFFF"/>
                </a:highlight>
              </a:rPr>
              <a:t>combining multiple classifiers to solve a complex problem and to improve the performance of the model.</a:t>
            </a:r>
            <a:endParaRPr i="1" sz="1200">
              <a:solidFill>
                <a:srgbClr val="333333"/>
              </a:solidFill>
              <a:highlight>
                <a:srgbClr val="FFFFFF"/>
              </a:highlight>
            </a:endParaRPr>
          </a:p>
          <a:p>
            <a:pPr indent="-304800" lvl="0" marL="457200" rtl="0" algn="just">
              <a:spcBef>
                <a:spcPts val="0"/>
              </a:spcBef>
              <a:spcAft>
                <a:spcPts val="0"/>
              </a:spcAft>
              <a:buClr>
                <a:srgbClr val="333333"/>
              </a:buClr>
              <a:buSzPts val="1200"/>
              <a:buChar char="●"/>
            </a:pPr>
            <a:r>
              <a:rPr b="1" i="1" lang="en" sz="1200">
                <a:solidFill>
                  <a:srgbClr val="333333"/>
                </a:solidFill>
                <a:highlight>
                  <a:srgbClr val="FFFFFF"/>
                </a:highlight>
              </a:rPr>
              <a:t>Random Forest is a classifier that contains a number of decision trees on various subsets of the given dataset and takes the average to improve the predictive accuracy of that dataset. </a:t>
            </a:r>
            <a:r>
              <a:rPr lang="en" sz="1200">
                <a:solidFill>
                  <a:srgbClr val="333333"/>
                </a:solidFill>
                <a:highlight>
                  <a:srgbClr val="FFFFFF"/>
                </a:highlight>
              </a:rPr>
              <a:t>Instead of relying on one decision tree, the random forest takes the prediction from each tree and based on the majority votes of predictions, and it predicts the final output.</a:t>
            </a:r>
            <a:endParaRPr sz="1200">
              <a:solidFill>
                <a:srgbClr val="333333"/>
              </a:solidFill>
              <a:highlight>
                <a:srgbClr val="FFFFFF"/>
              </a:highlight>
            </a:endParaRPr>
          </a:p>
          <a:p>
            <a:pPr indent="-304800" lvl="0" marL="457200" rtl="0" algn="just">
              <a:spcBef>
                <a:spcPts val="0"/>
              </a:spcBef>
              <a:spcAft>
                <a:spcPts val="0"/>
              </a:spcAft>
              <a:buClr>
                <a:srgbClr val="333333"/>
              </a:buClr>
              <a:buSzPts val="1200"/>
              <a:buChar char="●"/>
            </a:pPr>
            <a:r>
              <a:rPr b="1" lang="en" sz="1200">
                <a:solidFill>
                  <a:srgbClr val="333333"/>
                </a:solidFill>
                <a:highlight>
                  <a:srgbClr val="FFFFFF"/>
                </a:highlight>
              </a:rPr>
              <a:t>The greater number of trees in the forest leads to higher accuracy and prevents the problem of overfitting.</a:t>
            </a:r>
            <a:endParaRPr b="1" sz="1200">
              <a:solidFill>
                <a:srgbClr val="333333"/>
              </a:solidFill>
              <a:highlight>
                <a:srgbClr val="FFFFFF"/>
              </a:highlight>
            </a:endParaRPr>
          </a:p>
          <a:p>
            <a:pPr indent="-304800" lvl="0" marL="457200" marR="25400" rtl="0" algn="l">
              <a:lnSpc>
                <a:spcPct val="156250"/>
              </a:lnSpc>
              <a:spcBef>
                <a:spcPts val="0"/>
              </a:spcBef>
              <a:spcAft>
                <a:spcPts val="0"/>
              </a:spcAft>
              <a:buClr>
                <a:srgbClr val="000000"/>
              </a:buClr>
              <a:buSzPts val="1200"/>
              <a:buChar char="●"/>
            </a:pPr>
            <a:r>
              <a:rPr lang="en" sz="1200">
                <a:solidFill>
                  <a:srgbClr val="000000"/>
                </a:solidFill>
                <a:highlight>
                  <a:srgbClr val="FFFFFF"/>
                </a:highlight>
              </a:rPr>
              <a:t>It takes less training time as compared to other algorithms.</a:t>
            </a:r>
            <a:endParaRPr sz="1200">
              <a:solidFill>
                <a:srgbClr val="000000"/>
              </a:solidFill>
              <a:highlight>
                <a:srgbClr val="FFFFFF"/>
              </a:highlight>
            </a:endParaRPr>
          </a:p>
          <a:p>
            <a:pPr indent="-304800" lvl="0" marL="457200" marR="25400" rtl="0" algn="l">
              <a:lnSpc>
                <a:spcPct val="156250"/>
              </a:lnSpc>
              <a:spcBef>
                <a:spcPts val="0"/>
              </a:spcBef>
              <a:spcAft>
                <a:spcPts val="0"/>
              </a:spcAft>
              <a:buClr>
                <a:srgbClr val="000000"/>
              </a:buClr>
              <a:buSzPts val="1200"/>
              <a:buChar char="●"/>
            </a:pPr>
            <a:r>
              <a:rPr lang="en" sz="1200">
                <a:solidFill>
                  <a:srgbClr val="000000"/>
                </a:solidFill>
                <a:highlight>
                  <a:srgbClr val="FFFFFF"/>
                </a:highlight>
              </a:rPr>
              <a:t>It predicts output with high accuracy, even for the large dataset it runs efficiently.</a:t>
            </a:r>
            <a:endParaRPr sz="1200">
              <a:solidFill>
                <a:srgbClr val="000000"/>
              </a:solidFill>
              <a:highlight>
                <a:srgbClr val="FFFFFF"/>
              </a:highlight>
            </a:endParaRPr>
          </a:p>
          <a:p>
            <a:pPr indent="-304800" lvl="0" marL="457200" marR="25400" rtl="0" algn="l">
              <a:lnSpc>
                <a:spcPct val="156250"/>
              </a:lnSpc>
              <a:spcBef>
                <a:spcPts val="0"/>
              </a:spcBef>
              <a:spcAft>
                <a:spcPts val="0"/>
              </a:spcAft>
              <a:buClr>
                <a:srgbClr val="000000"/>
              </a:buClr>
              <a:buSzPts val="1200"/>
              <a:buChar char="●"/>
            </a:pPr>
            <a:r>
              <a:rPr lang="en" sz="1200">
                <a:solidFill>
                  <a:srgbClr val="000000"/>
                </a:solidFill>
                <a:highlight>
                  <a:srgbClr val="FFFFFF"/>
                </a:highlight>
              </a:rPr>
              <a:t>It can also maintain accuracy when a large proportion of data is missing</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ph type="title"/>
          </p:nvPr>
        </p:nvSpPr>
        <p:spPr>
          <a:xfrm>
            <a:off x="768175" y="551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Support Vector Machine (SVM)</a:t>
            </a:r>
            <a:endParaRPr/>
          </a:p>
        </p:txBody>
      </p:sp>
      <p:sp>
        <p:nvSpPr>
          <p:cNvPr id="257" name="Google Shape;257;p38"/>
          <p:cNvSpPr txBox="1"/>
          <p:nvPr>
            <p:ph idx="1" type="body"/>
          </p:nvPr>
        </p:nvSpPr>
        <p:spPr>
          <a:xfrm>
            <a:off x="729450" y="1236650"/>
            <a:ext cx="7688700" cy="37368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100">
                <a:solidFill>
                  <a:srgbClr val="333333"/>
                </a:solidFill>
                <a:highlight>
                  <a:srgbClr val="FFFFFF"/>
                </a:highlight>
              </a:rPr>
              <a:t>It comes under Supervised Learning algorithms, which is used for Classification as well as Regression problems. </a:t>
            </a:r>
            <a:endParaRPr sz="1100">
              <a:solidFill>
                <a:srgbClr val="333333"/>
              </a:solidFill>
              <a:highlight>
                <a:srgbClr val="FFFFFF"/>
              </a:highlight>
            </a:endParaRPr>
          </a:p>
          <a:p>
            <a:pPr indent="0" lvl="0" marL="0" rtl="0" algn="just">
              <a:spcBef>
                <a:spcPts val="1200"/>
              </a:spcBef>
              <a:spcAft>
                <a:spcPts val="0"/>
              </a:spcAft>
              <a:buNone/>
            </a:pPr>
            <a:r>
              <a:rPr lang="en" sz="1100">
                <a:solidFill>
                  <a:srgbClr val="333333"/>
                </a:solidFill>
                <a:highlight>
                  <a:srgbClr val="FFFFFF"/>
                </a:highlight>
              </a:rPr>
              <a:t>The goal of the SVM algorithm is to create the best line or decision boundary that can segregate n-dimensional space into classes so that we can easily put the new data point in the correct category in the future. This best decision boundary is called a</a:t>
            </a:r>
            <a:r>
              <a:rPr b="1" lang="en" sz="1100">
                <a:solidFill>
                  <a:srgbClr val="333333"/>
                </a:solidFill>
                <a:highlight>
                  <a:srgbClr val="FFFFFF"/>
                </a:highlight>
              </a:rPr>
              <a:t> hyperplane.</a:t>
            </a:r>
            <a:endParaRPr b="1" sz="1100">
              <a:solidFill>
                <a:srgbClr val="333333"/>
              </a:solidFill>
              <a:highlight>
                <a:srgbClr val="FFFFFF"/>
              </a:highlight>
            </a:endParaRPr>
          </a:p>
          <a:p>
            <a:pPr indent="0" lvl="0" marL="0" rtl="0" algn="just">
              <a:spcBef>
                <a:spcPts val="1200"/>
              </a:spcBef>
              <a:spcAft>
                <a:spcPts val="0"/>
              </a:spcAft>
              <a:buNone/>
            </a:pPr>
            <a:r>
              <a:rPr lang="en" sz="1100">
                <a:solidFill>
                  <a:srgbClr val="333333"/>
                </a:solidFill>
                <a:highlight>
                  <a:srgbClr val="FFFFFF"/>
                </a:highlight>
              </a:rPr>
              <a:t>SVM chooses the extreme points/vectors that help in creating the hyperplane. These extreme cases are called as support vectors, and hence algorithm is termed as Support Vector Machine.</a:t>
            </a:r>
            <a:endParaRPr sz="1100">
              <a:solidFill>
                <a:srgbClr val="333333"/>
              </a:solidFill>
              <a:highlight>
                <a:srgbClr val="FFFFFF"/>
              </a:highlight>
            </a:endParaRPr>
          </a:p>
          <a:p>
            <a:pPr indent="0" lvl="0" marL="0" rtl="0" algn="just">
              <a:spcBef>
                <a:spcPts val="1200"/>
              </a:spcBef>
              <a:spcAft>
                <a:spcPts val="0"/>
              </a:spcAft>
              <a:buNone/>
            </a:pPr>
            <a:r>
              <a:rPr b="1" lang="en" sz="1100">
                <a:solidFill>
                  <a:srgbClr val="333333"/>
                </a:solidFill>
                <a:highlight>
                  <a:srgbClr val="FFFFFF"/>
                </a:highlight>
              </a:rPr>
              <a:t>SVM can be of two types:</a:t>
            </a:r>
            <a:endParaRPr b="1" sz="1100">
              <a:solidFill>
                <a:srgbClr val="333333"/>
              </a:solidFill>
              <a:highlight>
                <a:srgbClr val="FFFFFF"/>
              </a:highlight>
            </a:endParaRPr>
          </a:p>
          <a:p>
            <a:pPr indent="-298450" lvl="0" marL="457200" marR="25400" rtl="0" algn="l">
              <a:lnSpc>
                <a:spcPct val="156250"/>
              </a:lnSpc>
              <a:spcBef>
                <a:spcPts val="1500"/>
              </a:spcBef>
              <a:spcAft>
                <a:spcPts val="0"/>
              </a:spcAft>
              <a:buClr>
                <a:srgbClr val="000000"/>
              </a:buClr>
              <a:buSzPts val="1100"/>
              <a:buFont typeface="Roboto"/>
              <a:buChar char="●"/>
            </a:pPr>
            <a:r>
              <a:rPr b="1" lang="en" sz="1100">
                <a:solidFill>
                  <a:srgbClr val="000000"/>
                </a:solidFill>
                <a:highlight>
                  <a:srgbClr val="FFFFFF"/>
                </a:highlight>
              </a:rPr>
              <a:t>Linear SVM:</a:t>
            </a:r>
            <a:r>
              <a:rPr lang="en" sz="1100">
                <a:solidFill>
                  <a:srgbClr val="000000"/>
                </a:solidFill>
                <a:highlight>
                  <a:srgbClr val="FFFFFF"/>
                </a:highlight>
              </a:rPr>
              <a:t> Linear SVM is used for linearly separable data, which means if a dataset can be classified into two classes by using a single straight line, then such data is termed as linearly separable data, and classifier is used called as Linear SVM classifier.</a:t>
            </a:r>
            <a:endParaRPr sz="1100">
              <a:solidFill>
                <a:srgbClr val="000000"/>
              </a:solidFill>
              <a:highlight>
                <a:srgbClr val="FFFFFF"/>
              </a:highlight>
            </a:endParaRPr>
          </a:p>
          <a:p>
            <a:pPr indent="-298450" lvl="0" marL="457200" marR="25400" rtl="0" algn="l">
              <a:lnSpc>
                <a:spcPct val="156250"/>
              </a:lnSpc>
              <a:spcBef>
                <a:spcPts val="0"/>
              </a:spcBef>
              <a:spcAft>
                <a:spcPts val="0"/>
              </a:spcAft>
              <a:buClr>
                <a:srgbClr val="000000"/>
              </a:buClr>
              <a:buSzPts val="1100"/>
              <a:buFont typeface="Roboto"/>
              <a:buChar char="●"/>
            </a:pPr>
            <a:r>
              <a:rPr b="1" lang="en" sz="1100">
                <a:solidFill>
                  <a:srgbClr val="000000"/>
                </a:solidFill>
                <a:highlight>
                  <a:srgbClr val="FFFFFF"/>
                </a:highlight>
              </a:rPr>
              <a:t>Non-linear SVM:</a:t>
            </a:r>
            <a:r>
              <a:rPr lang="en" sz="1100">
                <a:solidFill>
                  <a:srgbClr val="000000"/>
                </a:solidFill>
                <a:highlight>
                  <a:srgbClr val="FFFFFF"/>
                </a:highlight>
              </a:rPr>
              <a:t> Non-Linear SVM is used for non-linearly separated data, which means if a dataset cannot be classified by using a straight line, then such data is termed as non-linear data and classifier used is called as Non-linear SVM classifier.</a:t>
            </a:r>
            <a:endParaRPr sz="1100">
              <a:solidFill>
                <a:srgbClr val="000000"/>
              </a:solidFill>
              <a:highlight>
                <a:srgbClr val="FFFFFF"/>
              </a:highlight>
            </a:endParaRPr>
          </a:p>
          <a:p>
            <a:pPr indent="0" lvl="0" marL="0" rtl="0" algn="l">
              <a:spcBef>
                <a:spcPts val="1200"/>
              </a:spcBef>
              <a:spcAft>
                <a:spcPts val="1200"/>
              </a:spcAft>
              <a:buNone/>
            </a:pPr>
            <a:r>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9"/>
          <p:cNvSpPr txBox="1"/>
          <p:nvPr>
            <p:ph type="title"/>
          </p:nvPr>
        </p:nvSpPr>
        <p:spPr>
          <a:xfrm>
            <a:off x="589975" y="582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Ensemble</a:t>
            </a:r>
            <a:endParaRPr/>
          </a:p>
        </p:txBody>
      </p:sp>
      <p:sp>
        <p:nvSpPr>
          <p:cNvPr id="263" name="Google Shape;263;p39"/>
          <p:cNvSpPr txBox="1"/>
          <p:nvPr>
            <p:ph idx="1" type="body"/>
          </p:nvPr>
        </p:nvSpPr>
        <p:spPr>
          <a:xfrm>
            <a:off x="589975" y="1359450"/>
            <a:ext cx="8435700" cy="347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2E2E2E"/>
                </a:solidFill>
                <a:latin typeface="Arial"/>
                <a:ea typeface="Arial"/>
                <a:cs typeface="Arial"/>
                <a:sym typeface="Arial"/>
              </a:rPr>
              <a:t>Ensemble modeling is a process where multiple diverse models are created to predict an outcome, either by using many different modeling algorithms or using different training data sets. </a:t>
            </a:r>
            <a:endParaRPr sz="1500">
              <a:solidFill>
                <a:srgbClr val="2E2E2E"/>
              </a:solidFill>
              <a:latin typeface="Arial"/>
              <a:ea typeface="Arial"/>
              <a:cs typeface="Arial"/>
              <a:sym typeface="Arial"/>
            </a:endParaRPr>
          </a:p>
          <a:p>
            <a:pPr indent="0" lvl="0" marL="0" rtl="0" algn="l">
              <a:spcBef>
                <a:spcPts val="1200"/>
              </a:spcBef>
              <a:spcAft>
                <a:spcPts val="0"/>
              </a:spcAft>
              <a:buNone/>
            </a:pPr>
            <a:r>
              <a:rPr lang="en" sz="1500">
                <a:solidFill>
                  <a:srgbClr val="222222"/>
                </a:solidFill>
                <a:highlight>
                  <a:srgbClr val="FFFFFF"/>
                </a:highlight>
              </a:rPr>
              <a:t>They combine the decisions from multiple models to improve the overall performance.</a:t>
            </a:r>
            <a:endParaRPr sz="1500">
              <a:solidFill>
                <a:srgbClr val="222222"/>
              </a:solidFill>
              <a:highlight>
                <a:srgbClr val="FFFFFF"/>
              </a:highlight>
            </a:endParaRPr>
          </a:p>
          <a:p>
            <a:pPr indent="0" lvl="0" marL="0" rtl="0" algn="l">
              <a:spcBef>
                <a:spcPts val="1200"/>
              </a:spcBef>
              <a:spcAft>
                <a:spcPts val="0"/>
              </a:spcAft>
              <a:buNone/>
            </a:pPr>
            <a:r>
              <a:rPr lang="en" sz="1500">
                <a:solidFill>
                  <a:srgbClr val="222222"/>
                </a:solidFill>
                <a:highlight>
                  <a:srgbClr val="FFFFFF"/>
                </a:highlight>
              </a:rPr>
              <a:t>Here we used Voting Classifier Ensembler with hard voting. </a:t>
            </a:r>
            <a:r>
              <a:rPr lang="en" sz="1500">
                <a:solidFill>
                  <a:srgbClr val="273239"/>
                </a:solidFill>
                <a:highlight>
                  <a:srgbClr val="FFFFFF"/>
                </a:highlight>
                <a:latin typeface="Arial"/>
                <a:ea typeface="Arial"/>
                <a:cs typeface="Arial"/>
                <a:sym typeface="Arial"/>
              </a:rPr>
              <a:t>that trains on an ensemble of numerous models and predicts an output (class) based on their highest probability of chosen class as the output.</a:t>
            </a:r>
            <a:endParaRPr sz="1500">
              <a:solidFill>
                <a:srgbClr val="273239"/>
              </a:solidFill>
              <a:highlight>
                <a:srgbClr val="FFFFFF"/>
              </a:highlight>
              <a:latin typeface="Arial"/>
              <a:ea typeface="Arial"/>
              <a:cs typeface="Arial"/>
              <a:sym typeface="Arial"/>
            </a:endParaRPr>
          </a:p>
          <a:p>
            <a:pPr indent="0" lvl="0" marL="0" rtl="0" algn="l">
              <a:spcBef>
                <a:spcPts val="1200"/>
              </a:spcBef>
              <a:spcAft>
                <a:spcPts val="1200"/>
              </a:spcAft>
              <a:buNone/>
            </a:pPr>
            <a:r>
              <a:rPr lang="en" sz="1500">
                <a:solidFill>
                  <a:srgbClr val="273239"/>
                </a:solidFill>
                <a:highlight>
                  <a:srgbClr val="FFFFFF"/>
                </a:highlight>
                <a:latin typeface="Arial"/>
                <a:ea typeface="Arial"/>
                <a:cs typeface="Arial"/>
                <a:sym typeface="Arial"/>
              </a:rPr>
              <a:t>In Ensemble we used LR, SVM, RFC as combined Machine Learning Models</a:t>
            </a:r>
            <a:endParaRPr sz="1500">
              <a:solidFill>
                <a:srgbClr val="273239"/>
              </a:solidFill>
              <a:highlight>
                <a:srgbClr val="FFFFFF"/>
              </a:highlight>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Metrics for Classification</a:t>
            </a:r>
            <a:endParaRPr/>
          </a:p>
        </p:txBody>
      </p:sp>
      <p:sp>
        <p:nvSpPr>
          <p:cNvPr id="269" name="Google Shape;269;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solidFill>
                  <a:srgbClr val="292929"/>
                </a:solidFill>
                <a:highlight>
                  <a:srgbClr val="FFFFFF"/>
                </a:highlight>
              </a:rPr>
              <a:t>Confusion Matrix</a:t>
            </a:r>
            <a:endParaRPr>
              <a:solidFill>
                <a:srgbClr val="292929"/>
              </a:solidFill>
              <a:highlight>
                <a:srgbClr val="FFFFFF"/>
              </a:highlight>
            </a:endParaRPr>
          </a:p>
          <a:p>
            <a:pPr indent="-311150" lvl="0" marL="457200" rtl="0" algn="l">
              <a:lnSpc>
                <a:spcPct val="150000"/>
              </a:lnSpc>
              <a:spcBef>
                <a:spcPts val="0"/>
              </a:spcBef>
              <a:spcAft>
                <a:spcPts val="0"/>
              </a:spcAft>
              <a:buClr>
                <a:srgbClr val="292929"/>
              </a:buClr>
              <a:buSzPts val="1300"/>
              <a:buChar char="●"/>
            </a:pPr>
            <a:r>
              <a:rPr lang="en">
                <a:solidFill>
                  <a:srgbClr val="292929"/>
                </a:solidFill>
                <a:highlight>
                  <a:srgbClr val="FFFFFF"/>
                </a:highlight>
              </a:rPr>
              <a:t>Precision - What percent of your predictions were correct?</a:t>
            </a:r>
            <a:endParaRPr>
              <a:solidFill>
                <a:srgbClr val="292929"/>
              </a:solidFill>
              <a:highlight>
                <a:srgbClr val="FFFFFF"/>
              </a:highlight>
            </a:endParaRPr>
          </a:p>
          <a:p>
            <a:pPr indent="-311150" lvl="0" marL="457200" rtl="0" algn="l">
              <a:lnSpc>
                <a:spcPct val="150000"/>
              </a:lnSpc>
              <a:spcBef>
                <a:spcPts val="0"/>
              </a:spcBef>
              <a:spcAft>
                <a:spcPts val="0"/>
              </a:spcAft>
              <a:buClr>
                <a:srgbClr val="292929"/>
              </a:buClr>
              <a:buSzPts val="1300"/>
              <a:buChar char="●"/>
            </a:pPr>
            <a:r>
              <a:rPr lang="en">
                <a:solidFill>
                  <a:srgbClr val="292929"/>
                </a:solidFill>
                <a:highlight>
                  <a:srgbClr val="FFFFFF"/>
                </a:highlight>
              </a:rPr>
              <a:t>Recall - What percent of the positive cases did you catch?</a:t>
            </a:r>
            <a:endParaRPr>
              <a:solidFill>
                <a:srgbClr val="292929"/>
              </a:solidFill>
              <a:highlight>
                <a:srgbClr val="FFFFFF"/>
              </a:highlight>
            </a:endParaRPr>
          </a:p>
          <a:p>
            <a:pPr indent="-311150" lvl="0" marL="457200" rtl="0" algn="l">
              <a:lnSpc>
                <a:spcPct val="150000"/>
              </a:lnSpc>
              <a:spcBef>
                <a:spcPts val="0"/>
              </a:spcBef>
              <a:spcAft>
                <a:spcPts val="0"/>
              </a:spcAft>
              <a:buClr>
                <a:srgbClr val="292929"/>
              </a:buClr>
              <a:buSzPts val="1300"/>
              <a:buChar char="●"/>
            </a:pPr>
            <a:r>
              <a:rPr lang="en">
                <a:solidFill>
                  <a:srgbClr val="292929"/>
                </a:solidFill>
                <a:highlight>
                  <a:srgbClr val="FFFFFF"/>
                </a:highlight>
              </a:rPr>
              <a:t>F1-Score - What percent of positive predictions were correct?</a:t>
            </a:r>
            <a:endParaRPr>
              <a:solidFill>
                <a:srgbClr val="292929"/>
              </a:solidFill>
              <a:highlight>
                <a:srgbClr val="FFFFFF"/>
              </a:highlight>
            </a:endParaRPr>
          </a:p>
          <a:p>
            <a:pPr indent="-311150" lvl="0" marL="457200" rtl="0" algn="l">
              <a:lnSpc>
                <a:spcPct val="150000"/>
              </a:lnSpc>
              <a:spcBef>
                <a:spcPts val="0"/>
              </a:spcBef>
              <a:spcAft>
                <a:spcPts val="0"/>
              </a:spcAft>
              <a:buClr>
                <a:srgbClr val="292929"/>
              </a:buClr>
              <a:buSzPts val="1300"/>
              <a:buChar char="●"/>
            </a:pPr>
            <a:r>
              <a:rPr lang="en">
                <a:solidFill>
                  <a:srgbClr val="292929"/>
                </a:solidFill>
                <a:highlight>
                  <a:srgbClr val="FFFFFF"/>
                </a:highlight>
              </a:rPr>
              <a:t>Support - </a:t>
            </a:r>
            <a:endParaRPr>
              <a:solidFill>
                <a:srgbClr val="292929"/>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Confusion Matrix</a:t>
            </a:r>
            <a:endParaRPr/>
          </a:p>
        </p:txBody>
      </p:sp>
      <p:sp>
        <p:nvSpPr>
          <p:cNvPr id="275" name="Google Shape;275;p41"/>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292929"/>
                </a:solidFill>
                <a:highlight>
                  <a:srgbClr val="FFFFFF"/>
                </a:highlight>
              </a:rPr>
              <a:t>The Confusion matrix is one of the most intuitive and easiest metrics used for finding the correctness and accuracy of the model. </a:t>
            </a:r>
            <a:endParaRPr sz="1500">
              <a:solidFill>
                <a:srgbClr val="292929"/>
              </a:solidFill>
              <a:highlight>
                <a:srgbClr val="FFFFFF"/>
              </a:highlight>
            </a:endParaRPr>
          </a:p>
          <a:p>
            <a:pPr indent="0" lvl="0" marL="0" rtl="0" algn="l">
              <a:spcBef>
                <a:spcPts val="1200"/>
              </a:spcBef>
              <a:spcAft>
                <a:spcPts val="1200"/>
              </a:spcAft>
              <a:buNone/>
            </a:pPr>
            <a:r>
              <a:rPr lang="en" sz="1500">
                <a:solidFill>
                  <a:srgbClr val="292929"/>
                </a:solidFill>
                <a:highlight>
                  <a:srgbClr val="FFFFFF"/>
                </a:highlight>
              </a:rPr>
              <a:t>It is used for Classification problem where the output can be of two or more types of classes.</a:t>
            </a:r>
            <a:endParaRPr/>
          </a:p>
        </p:txBody>
      </p:sp>
      <p:pic>
        <p:nvPicPr>
          <p:cNvPr id="276" name="Google Shape;276;p41"/>
          <p:cNvPicPr preferRelativeResize="0"/>
          <p:nvPr/>
        </p:nvPicPr>
        <p:blipFill>
          <a:blip r:embed="rId3">
            <a:alphaModFix/>
          </a:blip>
          <a:stretch>
            <a:fillRect/>
          </a:stretch>
        </p:blipFill>
        <p:spPr>
          <a:xfrm>
            <a:off x="4656025" y="2006250"/>
            <a:ext cx="4335575" cy="22117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Apart from sending messages to each other, the SMS service also has many different uses.</a:t>
            </a:r>
            <a:endParaRPr sz="1200"/>
          </a:p>
          <a:p>
            <a:pPr indent="-304800" lvl="0" marL="457200" rtl="0" algn="l">
              <a:spcBef>
                <a:spcPts val="1200"/>
              </a:spcBef>
              <a:spcAft>
                <a:spcPts val="0"/>
              </a:spcAft>
              <a:buSzPts val="1200"/>
              <a:buAutoNum type="arabicPeriod"/>
            </a:pPr>
            <a:r>
              <a:rPr lang="en" sz="1200"/>
              <a:t>It is used by </a:t>
            </a:r>
            <a:r>
              <a:rPr lang="en" sz="1200"/>
              <a:t>banks</a:t>
            </a:r>
            <a:r>
              <a:rPr lang="en" sz="1200"/>
              <a:t> to send its customers OTP’s, transactions in their bank accounts.</a:t>
            </a:r>
            <a:endParaRPr sz="1200"/>
          </a:p>
          <a:p>
            <a:pPr indent="-304800" lvl="0" marL="457200" rtl="0" algn="l">
              <a:spcBef>
                <a:spcPts val="0"/>
              </a:spcBef>
              <a:spcAft>
                <a:spcPts val="0"/>
              </a:spcAft>
              <a:buSzPts val="1200"/>
              <a:buAutoNum type="arabicPeriod"/>
            </a:pPr>
            <a:r>
              <a:rPr lang="en" sz="1200"/>
              <a:t>It is used by delivery services to send updates to its customers about the whereabouts of their orders and packages.</a:t>
            </a:r>
            <a:endParaRPr sz="1200"/>
          </a:p>
          <a:p>
            <a:pPr indent="-304800" lvl="0" marL="457200" rtl="0" algn="l">
              <a:spcBef>
                <a:spcPts val="0"/>
              </a:spcBef>
              <a:spcAft>
                <a:spcPts val="0"/>
              </a:spcAft>
              <a:buSzPts val="1200"/>
              <a:buAutoNum type="arabicPeriod"/>
            </a:pPr>
            <a:r>
              <a:rPr lang="en" sz="1200"/>
              <a:t>It is used by </a:t>
            </a:r>
            <a:r>
              <a:rPr lang="en" sz="1200"/>
              <a:t>business</a:t>
            </a:r>
            <a:r>
              <a:rPr lang="en" sz="1200"/>
              <a:t> to send shopping bills to the customers, which removes the need of paper.</a:t>
            </a:r>
            <a:endParaRPr sz="1200"/>
          </a:p>
          <a:p>
            <a:pPr indent="0" lvl="0" marL="0" rtl="0" algn="l">
              <a:spcBef>
                <a:spcPts val="1200"/>
              </a:spcBef>
              <a:spcAft>
                <a:spcPts val="1200"/>
              </a:spcAft>
              <a:buNone/>
            </a:pPr>
            <a:r>
              <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2"/>
          <p:cNvSpPr txBox="1"/>
          <p:nvPr>
            <p:ph type="title"/>
          </p:nvPr>
        </p:nvSpPr>
        <p:spPr>
          <a:xfrm>
            <a:off x="729450" y="1318650"/>
            <a:ext cx="3617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Accuracy</a:t>
            </a:r>
            <a:endParaRPr sz="2000"/>
          </a:p>
        </p:txBody>
      </p:sp>
      <p:sp>
        <p:nvSpPr>
          <p:cNvPr id="282" name="Google Shape;282;p42"/>
          <p:cNvSpPr txBox="1"/>
          <p:nvPr>
            <p:ph type="title"/>
          </p:nvPr>
        </p:nvSpPr>
        <p:spPr>
          <a:xfrm>
            <a:off x="729450" y="3127850"/>
            <a:ext cx="23160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Precision</a:t>
            </a:r>
            <a:endParaRPr sz="2000"/>
          </a:p>
        </p:txBody>
      </p:sp>
      <p:sp>
        <p:nvSpPr>
          <p:cNvPr id="283" name="Google Shape;283;p42"/>
          <p:cNvSpPr txBox="1"/>
          <p:nvPr>
            <p:ph type="title"/>
          </p:nvPr>
        </p:nvSpPr>
        <p:spPr>
          <a:xfrm>
            <a:off x="47812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Recall</a:t>
            </a:r>
            <a:endParaRPr sz="2000"/>
          </a:p>
        </p:txBody>
      </p:sp>
      <p:sp>
        <p:nvSpPr>
          <p:cNvPr id="284" name="Google Shape;284;p42"/>
          <p:cNvSpPr txBox="1"/>
          <p:nvPr>
            <p:ph type="title"/>
          </p:nvPr>
        </p:nvSpPr>
        <p:spPr>
          <a:xfrm>
            <a:off x="4781250" y="3127850"/>
            <a:ext cx="23160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Specificity</a:t>
            </a:r>
            <a:endParaRPr sz="2000"/>
          </a:p>
        </p:txBody>
      </p:sp>
      <p:pic>
        <p:nvPicPr>
          <p:cNvPr id="285" name="Google Shape;285;p42"/>
          <p:cNvPicPr preferRelativeResize="0"/>
          <p:nvPr/>
        </p:nvPicPr>
        <p:blipFill>
          <a:blip r:embed="rId3">
            <a:alphaModFix/>
          </a:blip>
          <a:stretch>
            <a:fillRect/>
          </a:stretch>
        </p:blipFill>
        <p:spPr>
          <a:xfrm>
            <a:off x="4991675" y="1770875"/>
            <a:ext cx="2842725" cy="1476025"/>
          </a:xfrm>
          <a:prstGeom prst="rect">
            <a:avLst/>
          </a:prstGeom>
          <a:noFill/>
          <a:ln>
            <a:noFill/>
          </a:ln>
        </p:spPr>
      </p:pic>
      <p:pic>
        <p:nvPicPr>
          <p:cNvPr id="286" name="Google Shape;286;p42"/>
          <p:cNvPicPr preferRelativeResize="0"/>
          <p:nvPr/>
        </p:nvPicPr>
        <p:blipFill>
          <a:blip r:embed="rId4">
            <a:alphaModFix/>
          </a:blip>
          <a:stretch>
            <a:fillRect/>
          </a:stretch>
        </p:blipFill>
        <p:spPr>
          <a:xfrm>
            <a:off x="729450" y="3616560"/>
            <a:ext cx="2842725" cy="1552477"/>
          </a:xfrm>
          <a:prstGeom prst="rect">
            <a:avLst/>
          </a:prstGeom>
          <a:noFill/>
          <a:ln>
            <a:noFill/>
          </a:ln>
        </p:spPr>
      </p:pic>
      <p:pic>
        <p:nvPicPr>
          <p:cNvPr id="287" name="Google Shape;287;p42"/>
          <p:cNvPicPr preferRelativeResize="0"/>
          <p:nvPr/>
        </p:nvPicPr>
        <p:blipFill>
          <a:blip r:embed="rId5">
            <a:alphaModFix/>
          </a:blip>
          <a:stretch>
            <a:fillRect/>
          </a:stretch>
        </p:blipFill>
        <p:spPr>
          <a:xfrm>
            <a:off x="607229" y="1770875"/>
            <a:ext cx="2865009" cy="1476025"/>
          </a:xfrm>
          <a:prstGeom prst="rect">
            <a:avLst/>
          </a:prstGeom>
          <a:noFill/>
          <a:ln>
            <a:noFill/>
          </a:ln>
        </p:spPr>
      </p:pic>
      <p:pic>
        <p:nvPicPr>
          <p:cNvPr id="288" name="Google Shape;288;p42"/>
          <p:cNvPicPr preferRelativeResize="0"/>
          <p:nvPr/>
        </p:nvPicPr>
        <p:blipFill>
          <a:blip r:embed="rId6">
            <a:alphaModFix/>
          </a:blip>
          <a:stretch>
            <a:fillRect/>
          </a:stretch>
        </p:blipFill>
        <p:spPr>
          <a:xfrm>
            <a:off x="5022675" y="3616550"/>
            <a:ext cx="2486250" cy="1552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ph type="title"/>
          </p:nvPr>
        </p:nvSpPr>
        <p:spPr>
          <a:xfrm>
            <a:off x="5822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 Ham/Spam Classification</a:t>
            </a:r>
            <a:endParaRPr/>
          </a:p>
        </p:txBody>
      </p:sp>
      <p:sp>
        <p:nvSpPr>
          <p:cNvPr id="294" name="Google Shape;294;p43"/>
          <p:cNvSpPr txBox="1"/>
          <p:nvPr>
            <p:ph idx="1" type="body"/>
          </p:nvPr>
        </p:nvSpPr>
        <p:spPr>
          <a:xfrm>
            <a:off x="464950" y="1605025"/>
            <a:ext cx="4736400" cy="29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ourier New"/>
                <a:ea typeface="Courier New"/>
                <a:cs typeface="Courier New"/>
                <a:sym typeface="Courier New"/>
              </a:rPr>
              <a:t>Accuracy : 0.8973042362002568</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Classification Report: </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precision    recall  f1-score   support</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ham       0.88      0.99      0.93       560</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spam       0.96      0.66      0.78       219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accuracy                           0.90       779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macro avg       0.92      0.83      0.86       779</a:t>
            </a:r>
            <a:endParaRPr sz="800">
              <a:solidFill>
                <a:schemeClr val="dk2"/>
              </a:solidFill>
              <a:latin typeface="Courier New"/>
              <a:ea typeface="Courier New"/>
              <a:cs typeface="Courier New"/>
              <a:sym typeface="Courier New"/>
            </a:endParaRPr>
          </a:p>
          <a:p>
            <a:pPr indent="0" lvl="0" marL="0" rtl="0" algn="l">
              <a:spcBef>
                <a:spcPts val="1200"/>
              </a:spcBef>
              <a:spcAft>
                <a:spcPts val="1200"/>
              </a:spcAft>
              <a:buNone/>
            </a:pPr>
            <a:r>
              <a:rPr lang="en" sz="800">
                <a:solidFill>
                  <a:schemeClr val="dk2"/>
                </a:solidFill>
                <a:latin typeface="Courier New"/>
                <a:ea typeface="Courier New"/>
                <a:cs typeface="Courier New"/>
                <a:sym typeface="Courier New"/>
              </a:rPr>
              <a:t>weighted avg       0.90      0.90      0.89       779</a:t>
            </a:r>
            <a:endParaRPr sz="800">
              <a:solidFill>
                <a:schemeClr val="dk2"/>
              </a:solidFill>
            </a:endParaRPr>
          </a:p>
        </p:txBody>
      </p:sp>
      <p:sp>
        <p:nvSpPr>
          <p:cNvPr id="295" name="Google Shape;295;p43"/>
          <p:cNvSpPr txBox="1"/>
          <p:nvPr>
            <p:ph type="title"/>
          </p:nvPr>
        </p:nvSpPr>
        <p:spPr>
          <a:xfrm>
            <a:off x="664900" y="609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pic>
        <p:nvPicPr>
          <p:cNvPr id="296" name="Google Shape;296;p43"/>
          <p:cNvPicPr preferRelativeResize="0"/>
          <p:nvPr/>
        </p:nvPicPr>
        <p:blipFill>
          <a:blip r:embed="rId3">
            <a:alphaModFix/>
          </a:blip>
          <a:stretch>
            <a:fillRect/>
          </a:stretch>
        </p:blipFill>
        <p:spPr>
          <a:xfrm>
            <a:off x="5201325" y="1605025"/>
            <a:ext cx="3248175" cy="3208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4"/>
          <p:cNvSpPr txBox="1"/>
          <p:nvPr>
            <p:ph type="title"/>
          </p:nvPr>
        </p:nvSpPr>
        <p:spPr>
          <a:xfrm>
            <a:off x="5822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 Ham/Spam Classification</a:t>
            </a:r>
            <a:endParaRPr/>
          </a:p>
        </p:txBody>
      </p:sp>
      <p:sp>
        <p:nvSpPr>
          <p:cNvPr id="302" name="Google Shape;302;p44"/>
          <p:cNvSpPr txBox="1"/>
          <p:nvPr>
            <p:ph idx="1" type="body"/>
          </p:nvPr>
        </p:nvSpPr>
        <p:spPr>
          <a:xfrm>
            <a:off x="664900" y="1503325"/>
            <a:ext cx="4101000" cy="30459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Accuracy : 0.8844672657252889</a:t>
            </a:r>
            <a:endParaRPr sz="1050">
              <a:solidFill>
                <a:srgbClr val="1E1E1E"/>
              </a:solidFill>
              <a:latin typeface="Courier New"/>
              <a:ea typeface="Courier New"/>
              <a:cs typeface="Courier New"/>
              <a:sym typeface="Courier New"/>
            </a:endParaRPr>
          </a:p>
          <a:p>
            <a:pPr indent="0" lvl="0" marL="0" rtl="0" algn="l">
              <a:spcBef>
                <a:spcPts val="1200"/>
              </a:spcBef>
              <a:spcAft>
                <a:spcPts val="0"/>
              </a:spcAft>
              <a:buNone/>
            </a:pPr>
            <a:r>
              <a:rPr lang="en" sz="1050">
                <a:solidFill>
                  <a:srgbClr val="1E1E1E"/>
                </a:solidFill>
                <a:latin typeface="Courier New"/>
                <a:ea typeface="Courier New"/>
                <a:cs typeface="Courier New"/>
                <a:sym typeface="Courier New"/>
              </a:rPr>
              <a:t>Classification Report: </a:t>
            </a:r>
            <a:endParaRPr sz="1050">
              <a:solidFill>
                <a:srgbClr val="1E1E1E"/>
              </a:solidFill>
              <a:latin typeface="Courier New"/>
              <a:ea typeface="Courier New"/>
              <a:cs typeface="Courier New"/>
              <a:sym typeface="Courier New"/>
            </a:endParaRPr>
          </a:p>
          <a:p>
            <a:pPr indent="0" lvl="0" marL="0" rtl="0" algn="l">
              <a:spcBef>
                <a:spcPts val="1200"/>
              </a:spcBef>
              <a:spcAft>
                <a:spcPts val="0"/>
              </a:spcAft>
              <a:buNone/>
            </a:pPr>
            <a:r>
              <a:rPr lang="en" sz="1050">
                <a:solidFill>
                  <a:srgbClr val="1E1E1E"/>
                </a:solidFill>
                <a:latin typeface="Courier New"/>
                <a:ea typeface="Courier New"/>
                <a:cs typeface="Courier New"/>
                <a:sym typeface="Courier New"/>
              </a:rPr>
              <a:t>               precision    recall  f1-score   support</a:t>
            </a:r>
            <a:endParaRPr sz="1050">
              <a:solidFill>
                <a:srgbClr val="1E1E1E"/>
              </a:solidFill>
              <a:latin typeface="Courier New"/>
              <a:ea typeface="Courier New"/>
              <a:cs typeface="Courier New"/>
              <a:sym typeface="Courier New"/>
            </a:endParaRPr>
          </a:p>
          <a:p>
            <a:pPr indent="0" lvl="0" marL="0" rtl="0" algn="l">
              <a:spcBef>
                <a:spcPts val="1200"/>
              </a:spcBef>
              <a:spcAft>
                <a:spcPts val="0"/>
              </a:spcAft>
              <a:buNone/>
            </a:pPr>
            <a:r>
              <a:rPr lang="en" sz="1050">
                <a:solidFill>
                  <a:srgbClr val="1E1E1E"/>
                </a:solidFill>
                <a:latin typeface="Courier New"/>
                <a:ea typeface="Courier New"/>
                <a:cs typeface="Courier New"/>
                <a:sym typeface="Courier New"/>
              </a:rPr>
              <a:t>         ham       0.86      0.99      0.93       560</a:t>
            </a:r>
            <a:endParaRPr sz="1050">
              <a:solidFill>
                <a:srgbClr val="1E1E1E"/>
              </a:solidFill>
              <a:latin typeface="Courier New"/>
              <a:ea typeface="Courier New"/>
              <a:cs typeface="Courier New"/>
              <a:sym typeface="Courier New"/>
            </a:endParaRPr>
          </a:p>
          <a:p>
            <a:pPr indent="0" lvl="0" marL="0" rtl="0" algn="l">
              <a:spcBef>
                <a:spcPts val="1200"/>
              </a:spcBef>
              <a:spcAft>
                <a:spcPts val="0"/>
              </a:spcAft>
              <a:buNone/>
            </a:pPr>
            <a:r>
              <a:rPr lang="en" sz="1050">
                <a:solidFill>
                  <a:srgbClr val="1E1E1E"/>
                </a:solidFill>
                <a:latin typeface="Courier New"/>
                <a:ea typeface="Courier New"/>
                <a:cs typeface="Courier New"/>
                <a:sym typeface="Courier New"/>
              </a:rPr>
              <a:t>        spam       0.98      0.60      0.75       219</a:t>
            </a:r>
            <a:endParaRPr sz="1050">
              <a:solidFill>
                <a:srgbClr val="1E1E1E"/>
              </a:solidFill>
              <a:latin typeface="Courier New"/>
              <a:ea typeface="Courier New"/>
              <a:cs typeface="Courier New"/>
              <a:sym typeface="Courier New"/>
            </a:endParaRPr>
          </a:p>
          <a:p>
            <a:pPr indent="0" lvl="0" marL="0" rtl="0" algn="l">
              <a:spcBef>
                <a:spcPts val="1200"/>
              </a:spcBef>
              <a:spcAft>
                <a:spcPts val="0"/>
              </a:spcAft>
              <a:buNone/>
            </a:pPr>
            <a:r>
              <a:rPr lang="en" sz="1050">
                <a:solidFill>
                  <a:srgbClr val="1E1E1E"/>
                </a:solidFill>
                <a:latin typeface="Courier New"/>
                <a:ea typeface="Courier New"/>
                <a:cs typeface="Courier New"/>
                <a:sym typeface="Courier New"/>
              </a:rPr>
              <a:t>    accuracy                           0.88       779</a:t>
            </a:r>
            <a:endParaRPr sz="1050">
              <a:solidFill>
                <a:srgbClr val="1E1E1E"/>
              </a:solidFill>
              <a:latin typeface="Courier New"/>
              <a:ea typeface="Courier New"/>
              <a:cs typeface="Courier New"/>
              <a:sym typeface="Courier New"/>
            </a:endParaRPr>
          </a:p>
          <a:p>
            <a:pPr indent="0" lvl="0" marL="0" rtl="0" algn="l">
              <a:spcBef>
                <a:spcPts val="1200"/>
              </a:spcBef>
              <a:spcAft>
                <a:spcPts val="0"/>
              </a:spcAft>
              <a:buNone/>
            </a:pPr>
            <a:r>
              <a:rPr lang="en" sz="1050">
                <a:solidFill>
                  <a:srgbClr val="1E1E1E"/>
                </a:solidFill>
                <a:latin typeface="Courier New"/>
                <a:ea typeface="Courier New"/>
                <a:cs typeface="Courier New"/>
                <a:sym typeface="Courier New"/>
              </a:rPr>
              <a:t>   macro avg       0.92      0.80      0.84       779</a:t>
            </a:r>
            <a:endParaRPr sz="1050">
              <a:solidFill>
                <a:srgbClr val="1E1E1E"/>
              </a:solidFill>
              <a:latin typeface="Courier New"/>
              <a:ea typeface="Courier New"/>
              <a:cs typeface="Courier New"/>
              <a:sym typeface="Courier New"/>
            </a:endParaRPr>
          </a:p>
          <a:p>
            <a:pPr indent="0" lvl="0" marL="0" rtl="0" algn="l">
              <a:spcBef>
                <a:spcPts val="1200"/>
              </a:spcBef>
              <a:spcAft>
                <a:spcPts val="1200"/>
              </a:spcAft>
              <a:buNone/>
            </a:pPr>
            <a:r>
              <a:rPr lang="en" sz="1050">
                <a:solidFill>
                  <a:srgbClr val="1E1E1E"/>
                </a:solidFill>
                <a:latin typeface="Courier New"/>
                <a:ea typeface="Courier New"/>
                <a:cs typeface="Courier New"/>
                <a:sym typeface="Courier New"/>
              </a:rPr>
              <a:t>weighted avg       0.90      0.88      0.87       779</a:t>
            </a:r>
            <a:endParaRPr>
              <a:solidFill>
                <a:srgbClr val="1E1E1E"/>
              </a:solidFill>
            </a:endParaRPr>
          </a:p>
        </p:txBody>
      </p:sp>
      <p:sp>
        <p:nvSpPr>
          <p:cNvPr id="303" name="Google Shape;303;p44"/>
          <p:cNvSpPr txBox="1"/>
          <p:nvPr>
            <p:ph type="title"/>
          </p:nvPr>
        </p:nvSpPr>
        <p:spPr>
          <a:xfrm>
            <a:off x="664900" y="609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a:t>
            </a:r>
            <a:endParaRPr/>
          </a:p>
        </p:txBody>
      </p:sp>
      <p:pic>
        <p:nvPicPr>
          <p:cNvPr id="304" name="Google Shape;304;p44"/>
          <p:cNvPicPr preferRelativeResize="0"/>
          <p:nvPr/>
        </p:nvPicPr>
        <p:blipFill>
          <a:blip r:embed="rId3">
            <a:alphaModFix/>
          </a:blip>
          <a:stretch>
            <a:fillRect/>
          </a:stretch>
        </p:blipFill>
        <p:spPr>
          <a:xfrm>
            <a:off x="5182950" y="1144800"/>
            <a:ext cx="3603252" cy="3693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ph type="title"/>
          </p:nvPr>
        </p:nvSpPr>
        <p:spPr>
          <a:xfrm>
            <a:off x="5822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 Ham/Spam Classification</a:t>
            </a:r>
            <a:endParaRPr/>
          </a:p>
        </p:txBody>
      </p:sp>
      <p:sp>
        <p:nvSpPr>
          <p:cNvPr id="310" name="Google Shape;310;p45"/>
          <p:cNvSpPr txBox="1"/>
          <p:nvPr>
            <p:ph idx="1" type="body"/>
          </p:nvPr>
        </p:nvSpPr>
        <p:spPr>
          <a:xfrm>
            <a:off x="664900" y="1433600"/>
            <a:ext cx="4251300" cy="3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ourier New"/>
                <a:ea typeface="Courier New"/>
                <a:cs typeface="Courier New"/>
                <a:sym typeface="Courier New"/>
              </a:rPr>
              <a:t>Accuracy : 0.9165596919127086</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Classification Report: </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precision    recall  f1-score   support</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ham       0.91      0.99      0.94       560</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spam       0.95      0.74      0.83       219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accuracy                           0.92       779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macro avg       0.93      0.86      0.89       779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weighted avg       0.92      0.92      0.91       779</a:t>
            </a:r>
            <a:endParaRPr sz="800">
              <a:solidFill>
                <a:schemeClr val="dk2"/>
              </a:solidFill>
              <a:latin typeface="Courier New"/>
              <a:ea typeface="Courier New"/>
              <a:cs typeface="Courier New"/>
              <a:sym typeface="Courier New"/>
            </a:endParaRPr>
          </a:p>
          <a:p>
            <a:pPr indent="0" lvl="0" marL="0" rtl="0" algn="l">
              <a:spcBef>
                <a:spcPts val="1200"/>
              </a:spcBef>
              <a:spcAft>
                <a:spcPts val="1200"/>
              </a:spcAft>
              <a:buNone/>
            </a:pPr>
            <a:r>
              <a:t/>
            </a:r>
            <a:endParaRPr sz="800">
              <a:solidFill>
                <a:schemeClr val="dk2"/>
              </a:solidFill>
            </a:endParaRPr>
          </a:p>
        </p:txBody>
      </p:sp>
      <p:sp>
        <p:nvSpPr>
          <p:cNvPr id="311" name="Google Shape;311;p45"/>
          <p:cNvSpPr txBox="1"/>
          <p:nvPr>
            <p:ph type="title"/>
          </p:nvPr>
        </p:nvSpPr>
        <p:spPr>
          <a:xfrm>
            <a:off x="664900" y="609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p:txBody>
      </p:sp>
      <p:pic>
        <p:nvPicPr>
          <p:cNvPr id="312" name="Google Shape;312;p45"/>
          <p:cNvPicPr preferRelativeResize="0"/>
          <p:nvPr/>
        </p:nvPicPr>
        <p:blipFill>
          <a:blip r:embed="rId3">
            <a:alphaModFix/>
          </a:blip>
          <a:stretch>
            <a:fillRect/>
          </a:stretch>
        </p:blipFill>
        <p:spPr>
          <a:xfrm>
            <a:off x="5182925" y="1144800"/>
            <a:ext cx="3631579" cy="3693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5822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 Ham/Spam Classification</a:t>
            </a:r>
            <a:endParaRPr/>
          </a:p>
        </p:txBody>
      </p:sp>
      <p:sp>
        <p:nvSpPr>
          <p:cNvPr id="318" name="Google Shape;318;p46"/>
          <p:cNvSpPr txBox="1"/>
          <p:nvPr>
            <p:ph idx="1" type="body"/>
          </p:nvPr>
        </p:nvSpPr>
        <p:spPr>
          <a:xfrm>
            <a:off x="664900" y="1418100"/>
            <a:ext cx="4239000" cy="33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ourier New"/>
                <a:ea typeface="Courier New"/>
                <a:cs typeface="Courier New"/>
                <a:sym typeface="Courier New"/>
              </a:rPr>
              <a:t>Accuracy : 0.926829268292683</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Classification Report: </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precision    recall  f1-score   support</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ham       0.92      0.98      0.95       560</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spam       0.94      0.79      0.86       219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accuracy                           0.93       779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macro avg       0.93      0.89      0.90       779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weighted avg       0.93      0.93      0.92       779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t/>
            </a:r>
            <a:endParaRPr sz="800">
              <a:solidFill>
                <a:schemeClr val="dk2"/>
              </a:solidFill>
              <a:latin typeface="Arial"/>
              <a:ea typeface="Arial"/>
              <a:cs typeface="Arial"/>
              <a:sym typeface="Arial"/>
            </a:endParaRPr>
          </a:p>
          <a:p>
            <a:pPr indent="0" lvl="0" marL="0" rtl="0" algn="l">
              <a:spcBef>
                <a:spcPts val="1200"/>
              </a:spcBef>
              <a:spcAft>
                <a:spcPts val="0"/>
              </a:spcAft>
              <a:buNone/>
            </a:pPr>
            <a:r>
              <a:t/>
            </a:r>
            <a:endParaRPr sz="800">
              <a:solidFill>
                <a:schemeClr val="dk2"/>
              </a:solidFill>
              <a:latin typeface="Courier New"/>
              <a:ea typeface="Courier New"/>
              <a:cs typeface="Courier New"/>
              <a:sym typeface="Courier New"/>
            </a:endParaRPr>
          </a:p>
          <a:p>
            <a:pPr indent="0" lvl="0" marL="0" rtl="0" algn="l">
              <a:spcBef>
                <a:spcPts val="1200"/>
              </a:spcBef>
              <a:spcAft>
                <a:spcPts val="1200"/>
              </a:spcAft>
              <a:buNone/>
            </a:pPr>
            <a:r>
              <a:t/>
            </a:r>
            <a:endParaRPr sz="800">
              <a:solidFill>
                <a:schemeClr val="dk2"/>
              </a:solidFill>
            </a:endParaRPr>
          </a:p>
        </p:txBody>
      </p:sp>
      <p:sp>
        <p:nvSpPr>
          <p:cNvPr id="319" name="Google Shape;319;p46"/>
          <p:cNvSpPr txBox="1"/>
          <p:nvPr>
            <p:ph type="title"/>
          </p:nvPr>
        </p:nvSpPr>
        <p:spPr>
          <a:xfrm>
            <a:off x="664900" y="609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Support Vector Machine (SVM)</a:t>
            </a:r>
            <a:endParaRPr/>
          </a:p>
        </p:txBody>
      </p:sp>
      <p:pic>
        <p:nvPicPr>
          <p:cNvPr id="320" name="Google Shape;320;p46"/>
          <p:cNvPicPr preferRelativeResize="0"/>
          <p:nvPr/>
        </p:nvPicPr>
        <p:blipFill>
          <a:blip r:embed="rId3">
            <a:alphaModFix/>
          </a:blip>
          <a:stretch>
            <a:fillRect/>
          </a:stretch>
        </p:blipFill>
        <p:spPr>
          <a:xfrm>
            <a:off x="4904000" y="1144800"/>
            <a:ext cx="3858199" cy="36938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7"/>
          <p:cNvSpPr txBox="1"/>
          <p:nvPr>
            <p:ph type="title"/>
          </p:nvPr>
        </p:nvSpPr>
        <p:spPr>
          <a:xfrm>
            <a:off x="58220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 Ham/Spam Classification</a:t>
            </a:r>
            <a:endParaRPr/>
          </a:p>
        </p:txBody>
      </p:sp>
      <p:sp>
        <p:nvSpPr>
          <p:cNvPr id="326" name="Google Shape;326;p47"/>
          <p:cNvSpPr txBox="1"/>
          <p:nvPr>
            <p:ph idx="1" type="body"/>
          </p:nvPr>
        </p:nvSpPr>
        <p:spPr>
          <a:xfrm>
            <a:off x="664900" y="1362475"/>
            <a:ext cx="4332000" cy="34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Courier New"/>
                <a:ea typeface="Courier New"/>
                <a:cs typeface="Courier New"/>
                <a:sym typeface="Courier New"/>
              </a:rPr>
              <a:t>Accuracy : 0.9255455712451861</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Classification Report: </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precision    recall  f1-score   support</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ham       0.92      0.99      0.95       560</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spam       0.96      0.77      0.85       219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accuracy                           0.93       779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   macro avg       0.94      0.88      0.90       779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rPr lang="en" sz="800">
                <a:solidFill>
                  <a:schemeClr val="dk2"/>
                </a:solidFill>
                <a:latin typeface="Courier New"/>
                <a:ea typeface="Courier New"/>
                <a:cs typeface="Courier New"/>
                <a:sym typeface="Courier New"/>
              </a:rPr>
              <a:t>weighted avg       0.93      0.93      0.92       779</a:t>
            </a:r>
            <a:endParaRPr sz="800">
              <a:solidFill>
                <a:schemeClr val="dk2"/>
              </a:solidFill>
              <a:latin typeface="Courier New"/>
              <a:ea typeface="Courier New"/>
              <a:cs typeface="Courier New"/>
              <a:sym typeface="Courier New"/>
            </a:endParaRPr>
          </a:p>
          <a:p>
            <a:pPr indent="0" lvl="0" marL="0" rtl="0" algn="l">
              <a:spcBef>
                <a:spcPts val="1200"/>
              </a:spcBef>
              <a:spcAft>
                <a:spcPts val="0"/>
              </a:spcAft>
              <a:buNone/>
            </a:pPr>
            <a:r>
              <a:t/>
            </a:r>
            <a:endParaRPr sz="800">
              <a:solidFill>
                <a:schemeClr val="dk2"/>
              </a:solidFill>
              <a:latin typeface="Arial"/>
              <a:ea typeface="Arial"/>
              <a:cs typeface="Arial"/>
              <a:sym typeface="Arial"/>
            </a:endParaRPr>
          </a:p>
          <a:p>
            <a:pPr indent="0" lvl="0" marL="0" rtl="0" algn="l">
              <a:spcBef>
                <a:spcPts val="1200"/>
              </a:spcBef>
              <a:spcAft>
                <a:spcPts val="0"/>
              </a:spcAft>
              <a:buNone/>
            </a:pPr>
            <a:r>
              <a:t/>
            </a:r>
            <a:endParaRPr sz="800">
              <a:solidFill>
                <a:schemeClr val="dk2"/>
              </a:solidFill>
              <a:latin typeface="Courier New"/>
              <a:ea typeface="Courier New"/>
              <a:cs typeface="Courier New"/>
              <a:sym typeface="Courier New"/>
            </a:endParaRPr>
          </a:p>
          <a:p>
            <a:pPr indent="0" lvl="0" marL="0" rtl="0" algn="l">
              <a:spcBef>
                <a:spcPts val="1200"/>
              </a:spcBef>
              <a:spcAft>
                <a:spcPts val="1200"/>
              </a:spcAft>
              <a:buNone/>
            </a:pPr>
            <a:r>
              <a:t/>
            </a:r>
            <a:endParaRPr sz="800">
              <a:solidFill>
                <a:schemeClr val="dk2"/>
              </a:solidFill>
            </a:endParaRPr>
          </a:p>
        </p:txBody>
      </p:sp>
      <p:sp>
        <p:nvSpPr>
          <p:cNvPr id="327" name="Google Shape;327;p47"/>
          <p:cNvSpPr txBox="1"/>
          <p:nvPr>
            <p:ph type="title"/>
          </p:nvPr>
        </p:nvSpPr>
        <p:spPr>
          <a:xfrm>
            <a:off x="664900" y="609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Ensamble</a:t>
            </a:r>
            <a:endParaRPr/>
          </a:p>
        </p:txBody>
      </p:sp>
      <p:pic>
        <p:nvPicPr>
          <p:cNvPr id="328" name="Google Shape;328;p47"/>
          <p:cNvPicPr preferRelativeResize="0"/>
          <p:nvPr/>
        </p:nvPicPr>
        <p:blipFill>
          <a:blip r:embed="rId3">
            <a:alphaModFix/>
          </a:blip>
          <a:stretch>
            <a:fillRect/>
          </a:stretch>
        </p:blipFill>
        <p:spPr>
          <a:xfrm>
            <a:off x="4997000" y="1362475"/>
            <a:ext cx="3603252" cy="3693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8"/>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 Label Classification</a:t>
            </a:r>
            <a:endParaRPr/>
          </a:p>
        </p:txBody>
      </p:sp>
      <p:pic>
        <p:nvPicPr>
          <p:cNvPr id="334" name="Google Shape;334;p48"/>
          <p:cNvPicPr preferRelativeResize="0"/>
          <p:nvPr/>
        </p:nvPicPr>
        <p:blipFill>
          <a:blip r:embed="rId3">
            <a:alphaModFix/>
          </a:blip>
          <a:stretch>
            <a:fillRect/>
          </a:stretch>
        </p:blipFill>
        <p:spPr>
          <a:xfrm>
            <a:off x="5525178" y="1436850"/>
            <a:ext cx="3028175" cy="2957749"/>
          </a:xfrm>
          <a:prstGeom prst="rect">
            <a:avLst/>
          </a:prstGeom>
          <a:noFill/>
          <a:ln>
            <a:noFill/>
          </a:ln>
        </p:spPr>
      </p:pic>
      <p:sp>
        <p:nvSpPr>
          <p:cNvPr id="335" name="Google Shape;335;p48"/>
          <p:cNvSpPr txBox="1"/>
          <p:nvPr>
            <p:ph type="title"/>
          </p:nvPr>
        </p:nvSpPr>
        <p:spPr>
          <a:xfrm>
            <a:off x="727650" y="691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sp>
        <p:nvSpPr>
          <p:cNvPr id="336" name="Google Shape;336;p48"/>
          <p:cNvSpPr txBox="1"/>
          <p:nvPr/>
        </p:nvSpPr>
        <p:spPr>
          <a:xfrm>
            <a:off x="519250" y="1616300"/>
            <a:ext cx="5091000" cy="27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Accuracy : 0.9396092362344582</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Classification Report: </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precision    recall  f1-score   support</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OTP       1.00      0.90      0.95        41</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delivery       1.00      0.67      0.80        36</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personal       0.90      1.00      0.95       304</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transaction       0.99      0.91      0.95       182</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accuracy                           0.94       563</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macro avg       0.97      0.87      0.91       563</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weighted avg       0.95      0.94      0.94       563</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1E1E1E"/>
              </a:solidFill>
            </a:endParaRPr>
          </a:p>
          <a:p>
            <a:pPr indent="0" lvl="0" marL="0" rtl="0" algn="l">
              <a:spcBef>
                <a:spcPts val="0"/>
              </a:spcBef>
              <a:spcAft>
                <a:spcPts val="0"/>
              </a:spcAft>
              <a:buNone/>
            </a:pPr>
            <a:r>
              <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1E1E1E"/>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9"/>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a:t>
            </a:r>
            <a:r>
              <a:rPr lang="en"/>
              <a:t>- Label Classification</a:t>
            </a:r>
            <a:endParaRPr/>
          </a:p>
        </p:txBody>
      </p:sp>
      <p:sp>
        <p:nvSpPr>
          <p:cNvPr id="342" name="Google Shape;342;p49"/>
          <p:cNvSpPr txBox="1"/>
          <p:nvPr>
            <p:ph type="title"/>
          </p:nvPr>
        </p:nvSpPr>
        <p:spPr>
          <a:xfrm>
            <a:off x="727650" y="691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 </a:t>
            </a:r>
            <a:endParaRPr/>
          </a:p>
        </p:txBody>
      </p:sp>
      <p:sp>
        <p:nvSpPr>
          <p:cNvPr id="343" name="Google Shape;343;p49"/>
          <p:cNvSpPr txBox="1"/>
          <p:nvPr/>
        </p:nvSpPr>
        <p:spPr>
          <a:xfrm>
            <a:off x="519250" y="1616300"/>
            <a:ext cx="5091000" cy="27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Accuracy : 0.8756660746003553</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Classification Report: </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precision    recall  f1-score   support</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OTP       1.00      0.51      0.68        41</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delivery       1.00      0.22      0.36        36</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personal       0.85      0.99      0.91       304</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transaction       0.91      0.90      0.91       182</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accuracy                           0.88       563</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   macro avg       0.94      0.66      0.71       563</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rPr lang="en" sz="1050">
                <a:solidFill>
                  <a:srgbClr val="1E1E1E"/>
                </a:solidFill>
                <a:latin typeface="Courier New"/>
                <a:ea typeface="Courier New"/>
                <a:cs typeface="Courier New"/>
                <a:sym typeface="Courier New"/>
              </a:rPr>
              <a:t>weighted avg       0.89      0.88      0.86       563</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1E1E1E"/>
              </a:solidFill>
            </a:endParaRPr>
          </a:p>
          <a:p>
            <a:pPr indent="0" lvl="0" marL="0" rtl="0" algn="l">
              <a:spcBef>
                <a:spcPts val="0"/>
              </a:spcBef>
              <a:spcAft>
                <a:spcPts val="0"/>
              </a:spcAft>
              <a:buNone/>
            </a:pPr>
            <a:r>
              <a:t/>
            </a:r>
            <a:endParaRPr sz="1050">
              <a:solidFill>
                <a:srgbClr val="1E1E1E"/>
              </a:solidFill>
              <a:latin typeface="Courier New"/>
              <a:ea typeface="Courier New"/>
              <a:cs typeface="Courier New"/>
              <a:sym typeface="Courier New"/>
            </a:endParaRPr>
          </a:p>
          <a:p>
            <a:pPr indent="0" lvl="0" marL="0" rtl="0" algn="l">
              <a:spcBef>
                <a:spcPts val="0"/>
              </a:spcBef>
              <a:spcAft>
                <a:spcPts val="0"/>
              </a:spcAft>
              <a:buNone/>
            </a:pPr>
            <a:r>
              <a:t/>
            </a:r>
            <a:endParaRPr sz="1050">
              <a:solidFill>
                <a:srgbClr val="1E1E1E"/>
              </a:solidFill>
              <a:latin typeface="Courier New"/>
              <a:ea typeface="Courier New"/>
              <a:cs typeface="Courier New"/>
              <a:sym typeface="Courier New"/>
            </a:endParaRPr>
          </a:p>
        </p:txBody>
      </p:sp>
      <p:pic>
        <p:nvPicPr>
          <p:cNvPr id="344" name="Google Shape;344;p49"/>
          <p:cNvPicPr preferRelativeResize="0"/>
          <p:nvPr/>
        </p:nvPicPr>
        <p:blipFill>
          <a:blip r:embed="rId3">
            <a:alphaModFix/>
          </a:blip>
          <a:stretch>
            <a:fillRect/>
          </a:stretch>
        </p:blipFill>
        <p:spPr>
          <a:xfrm>
            <a:off x="5579253" y="1616312"/>
            <a:ext cx="3163550" cy="3089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a:t>
            </a:r>
            <a:r>
              <a:rPr lang="en"/>
              <a:t>- Label Classification</a:t>
            </a:r>
            <a:endParaRPr/>
          </a:p>
        </p:txBody>
      </p:sp>
      <p:sp>
        <p:nvSpPr>
          <p:cNvPr id="350" name="Google Shape;350;p50"/>
          <p:cNvSpPr txBox="1"/>
          <p:nvPr>
            <p:ph type="title"/>
          </p:nvPr>
        </p:nvSpPr>
        <p:spPr>
          <a:xfrm>
            <a:off x="727650" y="691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p:txBody>
      </p:sp>
      <p:sp>
        <p:nvSpPr>
          <p:cNvPr id="351" name="Google Shape;351;p50"/>
          <p:cNvSpPr txBox="1"/>
          <p:nvPr/>
        </p:nvSpPr>
        <p:spPr>
          <a:xfrm>
            <a:off x="519250" y="1616300"/>
            <a:ext cx="5091000" cy="22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2"/>
                </a:solidFill>
                <a:latin typeface="Courier New"/>
                <a:ea typeface="Courier New"/>
                <a:cs typeface="Courier New"/>
                <a:sym typeface="Courier New"/>
              </a:rPr>
              <a:t>Random Forest : 0.9822380106571936</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Classification Report: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precision    recall  f1-score   support</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OTP       1.00      0.98      0.99        41</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delivery       0.97      0.94      0.96        36</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personal       0.97      1.00      0.99       304</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transaction       1.00      0.96      0.98       182</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accuracy                           0.98       563</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macro avg       0.99      0.97      0.98       563</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weighted avg       0.98      0.98      0.98       563</a:t>
            </a:r>
            <a:endParaRPr sz="1050">
              <a:solidFill>
                <a:schemeClr val="dk2"/>
              </a:solidFill>
              <a:latin typeface="Courier New"/>
              <a:ea typeface="Courier New"/>
              <a:cs typeface="Courier New"/>
              <a:sym typeface="Courier New"/>
            </a:endParaRPr>
          </a:p>
        </p:txBody>
      </p:sp>
      <p:pic>
        <p:nvPicPr>
          <p:cNvPr id="352" name="Google Shape;352;p50"/>
          <p:cNvPicPr preferRelativeResize="0"/>
          <p:nvPr/>
        </p:nvPicPr>
        <p:blipFill>
          <a:blip r:embed="rId3">
            <a:alphaModFix/>
          </a:blip>
          <a:stretch>
            <a:fillRect/>
          </a:stretch>
        </p:blipFill>
        <p:spPr>
          <a:xfrm>
            <a:off x="5762650" y="1379075"/>
            <a:ext cx="3228949" cy="315385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1"/>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a:t>
            </a:r>
            <a:r>
              <a:rPr lang="en"/>
              <a:t>- Label Classification</a:t>
            </a:r>
            <a:endParaRPr/>
          </a:p>
        </p:txBody>
      </p:sp>
      <p:sp>
        <p:nvSpPr>
          <p:cNvPr id="358" name="Google Shape;358;p51"/>
          <p:cNvSpPr txBox="1"/>
          <p:nvPr>
            <p:ph type="title"/>
          </p:nvPr>
        </p:nvSpPr>
        <p:spPr>
          <a:xfrm>
            <a:off x="727650" y="691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SVM</a:t>
            </a:r>
            <a:endParaRPr/>
          </a:p>
        </p:txBody>
      </p:sp>
      <p:sp>
        <p:nvSpPr>
          <p:cNvPr id="359" name="Google Shape;359;p51"/>
          <p:cNvSpPr txBox="1"/>
          <p:nvPr/>
        </p:nvSpPr>
        <p:spPr>
          <a:xfrm>
            <a:off x="519250" y="1616300"/>
            <a:ext cx="5091000" cy="27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2"/>
                </a:solidFill>
                <a:latin typeface="Courier New"/>
                <a:ea typeface="Courier New"/>
                <a:cs typeface="Courier New"/>
                <a:sym typeface="Courier New"/>
              </a:rPr>
              <a:t>Support Vector Machine : 0.9662522202486679</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Classification Report: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precision    recall  f1-score   support</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OTP       1.00      0.95      0.97        41</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delivery       0.94      0.89      0.91        36</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personal       0.95      1.00      0.97       304</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transaction       0.99      0.93      0.96       182</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accuracy                           0.97       563</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macro avg       0.97      0.94      0.96       563</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weighted avg       0.97      0.97      0.97       563</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p:txBody>
      </p:sp>
      <p:pic>
        <p:nvPicPr>
          <p:cNvPr id="360" name="Google Shape;360;p51"/>
          <p:cNvPicPr preferRelativeResize="0"/>
          <p:nvPr/>
        </p:nvPicPr>
        <p:blipFill>
          <a:blip r:embed="rId3">
            <a:alphaModFix/>
          </a:blip>
          <a:stretch>
            <a:fillRect/>
          </a:stretch>
        </p:blipFill>
        <p:spPr>
          <a:xfrm>
            <a:off x="5762650" y="1379075"/>
            <a:ext cx="3228949" cy="31538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latin typeface="Verdana"/>
                <a:ea typeface="Verdana"/>
                <a:cs typeface="Verdana"/>
                <a:sym typeface="Verdana"/>
              </a:rPr>
              <a:t>SMS is one of </a:t>
            </a:r>
            <a:r>
              <a:rPr lang="en" sz="1100">
                <a:latin typeface="Verdana"/>
                <a:ea typeface="Verdana"/>
                <a:cs typeface="Verdana"/>
                <a:sym typeface="Verdana"/>
              </a:rPr>
              <a:t>mankind's</a:t>
            </a:r>
            <a:r>
              <a:rPr lang="en" sz="1100">
                <a:latin typeface="Verdana"/>
                <a:ea typeface="Verdana"/>
                <a:cs typeface="Verdana"/>
                <a:sym typeface="Verdana"/>
              </a:rPr>
              <a:t> revolutionary technology. </a:t>
            </a:r>
            <a:r>
              <a:rPr lang="en" sz="1100">
                <a:latin typeface="Verdana"/>
                <a:ea typeface="Verdana"/>
                <a:cs typeface="Verdana"/>
                <a:sym typeface="Verdana"/>
              </a:rPr>
              <a:t>It was first founded in 1984 by German engineer names Friedhelm Hillebrand along with his colleague Bernard Ghillebaert. It was simple message sent across telephone network using the GSM standards. Their research eventually paid off in the 1990’s with the first ever sms being sent across UK’s vodafone GSM [global system for mobile communication] network.</a:t>
            </a:r>
            <a:endParaRPr sz="1100">
              <a:latin typeface="Verdana"/>
              <a:ea typeface="Verdana"/>
              <a:cs typeface="Verdana"/>
              <a:sym typeface="Verdana"/>
            </a:endParaRPr>
          </a:p>
          <a:p>
            <a:pPr indent="0" lvl="0" marL="0" rtl="0" algn="l">
              <a:spcBef>
                <a:spcPts val="1200"/>
              </a:spcBef>
              <a:spcAft>
                <a:spcPts val="1200"/>
              </a:spcAft>
              <a:buNone/>
            </a:pPr>
            <a:r>
              <a:rPr lang="en" sz="1100">
                <a:latin typeface="Verdana"/>
                <a:ea typeface="Verdana"/>
                <a:cs typeface="Verdana"/>
                <a:sym typeface="Verdana"/>
              </a:rPr>
              <a:t>Today around 1.5 billion people use sms everyday, that is about 65% of the world’s population. With 4.1 billion messages sent each day in the India alone, it goes on to say that this is one of the most widely used service around the world.</a:t>
            </a:r>
            <a:endParaRPr sz="1100">
              <a:latin typeface="Verdana"/>
              <a:ea typeface="Verdana"/>
              <a:cs typeface="Verdana"/>
              <a:sym typeface="Verdan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type="title"/>
          </p:nvPr>
        </p:nvSpPr>
        <p:spPr>
          <a:xfrm>
            <a:off x="72765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 </a:t>
            </a:r>
            <a:r>
              <a:rPr lang="en"/>
              <a:t>- Label Classification</a:t>
            </a:r>
            <a:endParaRPr/>
          </a:p>
        </p:txBody>
      </p:sp>
      <p:sp>
        <p:nvSpPr>
          <p:cNvPr id="366" name="Google Shape;366;p52"/>
          <p:cNvSpPr txBox="1"/>
          <p:nvPr>
            <p:ph type="title"/>
          </p:nvPr>
        </p:nvSpPr>
        <p:spPr>
          <a:xfrm>
            <a:off x="727650" y="691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Ensemble</a:t>
            </a:r>
            <a:endParaRPr/>
          </a:p>
        </p:txBody>
      </p:sp>
      <p:sp>
        <p:nvSpPr>
          <p:cNvPr id="367" name="Google Shape;367;p52"/>
          <p:cNvSpPr txBox="1"/>
          <p:nvPr/>
        </p:nvSpPr>
        <p:spPr>
          <a:xfrm>
            <a:off x="519250" y="1616300"/>
            <a:ext cx="5091000" cy="22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2"/>
                </a:solidFill>
                <a:latin typeface="Courier New"/>
                <a:ea typeface="Courier New"/>
                <a:cs typeface="Courier New"/>
                <a:sym typeface="Courier New"/>
              </a:rPr>
              <a:t>Ensamble : 0.9680284191829485</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Classification Report: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precision    recall  f1-score   support</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OTP       1.00      0.98      0.99        41</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delivery       0.94      0.89      0.91        36</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personal       0.95      1.00      0.97       304</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transaction       1.00      0.93      0.96       182</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accuracy                           0.97       563</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   macro avg       0.97      0.95      0.96       563</a:t>
            </a:r>
            <a:endParaRPr sz="1050">
              <a:solidFill>
                <a:schemeClr val="dk2"/>
              </a:solidFill>
              <a:latin typeface="Courier New"/>
              <a:ea typeface="Courier New"/>
              <a:cs typeface="Courier New"/>
              <a:sym typeface="Courier New"/>
            </a:endParaRPr>
          </a:p>
          <a:p>
            <a:pPr indent="0" lvl="0" marL="0" rtl="0" algn="l">
              <a:spcBef>
                <a:spcPts val="0"/>
              </a:spcBef>
              <a:spcAft>
                <a:spcPts val="0"/>
              </a:spcAft>
              <a:buNone/>
            </a:pPr>
            <a:r>
              <a:rPr lang="en" sz="1050">
                <a:solidFill>
                  <a:schemeClr val="dk2"/>
                </a:solidFill>
                <a:latin typeface="Courier New"/>
                <a:ea typeface="Courier New"/>
                <a:cs typeface="Courier New"/>
                <a:sym typeface="Courier New"/>
              </a:rPr>
              <a:t>weighted avg       0.97      0.97      0.97       563</a:t>
            </a:r>
            <a:endParaRPr sz="1050">
              <a:solidFill>
                <a:schemeClr val="dk2"/>
              </a:solidFill>
              <a:latin typeface="Courier New"/>
              <a:ea typeface="Courier New"/>
              <a:cs typeface="Courier New"/>
              <a:sym typeface="Courier New"/>
            </a:endParaRPr>
          </a:p>
        </p:txBody>
      </p:sp>
      <p:pic>
        <p:nvPicPr>
          <p:cNvPr id="368" name="Google Shape;368;p52"/>
          <p:cNvPicPr preferRelativeResize="0"/>
          <p:nvPr/>
        </p:nvPicPr>
        <p:blipFill>
          <a:blip r:embed="rId3">
            <a:alphaModFix/>
          </a:blip>
          <a:stretch>
            <a:fillRect/>
          </a:stretch>
        </p:blipFill>
        <p:spPr>
          <a:xfrm>
            <a:off x="5762650" y="1379075"/>
            <a:ext cx="3228949" cy="315385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type="title"/>
          </p:nvPr>
        </p:nvSpPr>
        <p:spPr>
          <a:xfrm>
            <a:off x="760450" y="613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374" name="Google Shape;374;p53"/>
          <p:cNvSpPr txBox="1"/>
          <p:nvPr>
            <p:ph idx="1" type="body"/>
          </p:nvPr>
        </p:nvSpPr>
        <p:spPr>
          <a:xfrm>
            <a:off x="760450" y="1531650"/>
            <a:ext cx="8158800" cy="32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This study used automated text classification techniques to detect ham and spam messages. Moreover, this study also compared five ML algorithms to classify messages as spam or ham. Additionally, the model B was also constructed to classify the ham messages into further four classes. </a:t>
            </a:r>
            <a:endParaRPr sz="1200"/>
          </a:p>
          <a:p>
            <a:pPr indent="0" lvl="0" marL="0" rtl="0" algn="l">
              <a:spcBef>
                <a:spcPts val="1200"/>
              </a:spcBef>
              <a:spcAft>
                <a:spcPts val="0"/>
              </a:spcAft>
              <a:buNone/>
            </a:pPr>
            <a:r>
              <a:rPr lang="en" sz="1200"/>
              <a:t>The experimental results showed that </a:t>
            </a:r>
            <a:r>
              <a:rPr b="1" lang="en" sz="1200"/>
              <a:t>RFC, SVM, and ensemble algorithms achieved better classification results than LR and NB classifiers</a:t>
            </a:r>
            <a:r>
              <a:rPr lang="en" sz="1200"/>
              <a:t>. </a:t>
            </a:r>
            <a:endParaRPr sz="1200"/>
          </a:p>
          <a:p>
            <a:pPr indent="0" lvl="0" marL="0" rtl="0" algn="l">
              <a:spcBef>
                <a:spcPts val="1200"/>
              </a:spcBef>
              <a:spcAft>
                <a:spcPts val="0"/>
              </a:spcAft>
              <a:buNone/>
            </a:pPr>
            <a:r>
              <a:rPr lang="en" sz="1200"/>
              <a:t>The SVM model outperformed with the accuracy of 93% for ham or spam classification. However for model B, RFC obtained the highest accuracy of 98%.</a:t>
            </a:r>
            <a:endParaRPr sz="1200"/>
          </a:p>
          <a:p>
            <a:pPr indent="0" lvl="0" marL="0" rtl="0" algn="l">
              <a:spcBef>
                <a:spcPts val="1200"/>
              </a:spcBef>
              <a:spcAft>
                <a:spcPts val="0"/>
              </a:spcAft>
              <a:buNone/>
            </a:pPr>
            <a:r>
              <a:rPr lang="en" sz="1200"/>
              <a:t> For future enhancement of work following guidelines are suggested and will be the direction of focus:</a:t>
            </a:r>
            <a:endParaRPr sz="1200"/>
          </a:p>
          <a:p>
            <a:pPr indent="0" lvl="0" marL="0" rtl="0" algn="l">
              <a:spcBef>
                <a:spcPts val="1200"/>
              </a:spcBef>
              <a:spcAft>
                <a:spcPts val="0"/>
              </a:spcAft>
              <a:buNone/>
            </a:pPr>
            <a:r>
              <a:rPr lang="en" sz="1200"/>
              <a:t> • Adding more data specific to Indian messages to improve the performance of the models</a:t>
            </a:r>
            <a:endParaRPr sz="1200"/>
          </a:p>
          <a:p>
            <a:pPr indent="0" lvl="0" marL="0" rtl="0" algn="l">
              <a:spcBef>
                <a:spcPts val="1200"/>
              </a:spcBef>
              <a:spcAft>
                <a:spcPts val="1200"/>
              </a:spcAft>
              <a:buNone/>
            </a:pPr>
            <a:r>
              <a:rPr lang="en" sz="1200"/>
              <a:t> • Proposed methodology will be extended to incorporate deep neural networks.</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type="title"/>
          </p:nvPr>
        </p:nvSpPr>
        <p:spPr>
          <a:xfrm>
            <a:off x="727650" y="582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80" name="Google Shape;380;p54"/>
          <p:cNvSpPr txBox="1"/>
          <p:nvPr>
            <p:ph idx="1" type="body"/>
          </p:nvPr>
        </p:nvSpPr>
        <p:spPr>
          <a:xfrm>
            <a:off x="718725" y="1381400"/>
            <a:ext cx="8185200" cy="338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V. Cox, “Exploratory data analysis,” in Translating Statistics to Make Decisions. Springer, 2017, pp. 47–74. </a:t>
            </a:r>
            <a:endParaRPr/>
          </a:p>
          <a:p>
            <a:pPr indent="0" lvl="0" marL="0" rtl="0" algn="l">
              <a:spcBef>
                <a:spcPts val="1200"/>
              </a:spcBef>
              <a:spcAft>
                <a:spcPts val="0"/>
              </a:spcAft>
              <a:buNone/>
            </a:pPr>
            <a:r>
              <a:rPr lang="en"/>
              <a:t>[2] F. Heimerl, S. Lohmann, S. Lange, and T. Ertl, “Word cloud explorer: Text analytics based on word clouds,” in 2014 47th Hawaii international conference on system sciences. IEEE, 2014, pp. 1833–1842.</a:t>
            </a:r>
            <a:endParaRPr/>
          </a:p>
          <a:p>
            <a:pPr indent="0" lvl="0" marL="0" rtl="0" algn="l">
              <a:spcBef>
                <a:spcPts val="1200"/>
              </a:spcBef>
              <a:spcAft>
                <a:spcPts val="0"/>
              </a:spcAft>
              <a:buNone/>
            </a:pPr>
            <a:r>
              <a:rPr lang="en"/>
              <a:t> [3] S. Shaikh and S. M. Doudpotta, “Aspects based opinion mining for teacher and course evaluation,” Sukkur IBA Journal of Computing and Mathematical Sciences, vol. 3, no. 1, pp. 34–43, 2019. </a:t>
            </a:r>
            <a:endParaRPr/>
          </a:p>
          <a:p>
            <a:pPr indent="0" lvl="0" marL="0" rtl="0" algn="l">
              <a:spcBef>
                <a:spcPts val="1200"/>
              </a:spcBef>
              <a:spcAft>
                <a:spcPts val="0"/>
              </a:spcAft>
              <a:buNone/>
            </a:pPr>
            <a:r>
              <a:rPr lang="en"/>
              <a:t>[4] J. Ramos et al., “Using tf-idf to determine word relevance in document queries,” in Proceedings of the first instructional conference on machine learning, vol. 242, no. 1. Citeseer, 2003, pp. 29–48.</a:t>
            </a:r>
            <a:endParaRPr/>
          </a:p>
          <a:p>
            <a:pPr indent="0" lvl="0" marL="0" rtl="0" algn="l">
              <a:spcBef>
                <a:spcPts val="1200"/>
              </a:spcBef>
              <a:spcAft>
                <a:spcPts val="0"/>
              </a:spcAft>
              <a:buNone/>
            </a:pPr>
            <a:r>
              <a:rPr lang="en"/>
              <a:t> [5] R. Dunford, Q. Su, and E. Tamang, “The pareto principle,” 2014. </a:t>
            </a:r>
            <a:endParaRPr/>
          </a:p>
          <a:p>
            <a:pPr indent="0" lvl="0" marL="0" rtl="0" algn="l">
              <a:spcBef>
                <a:spcPts val="1200"/>
              </a:spcBef>
              <a:spcAft>
                <a:spcPts val="1200"/>
              </a:spcAft>
              <a:buNone/>
            </a:pPr>
            <a:r>
              <a:rPr lang="en" sz="1200"/>
              <a:t>[6] Y.-C. Ho and D. L. Pepyne, “Simple explanation of the no-free-lunch theorem and its implications,” Journal of optimization theory and applications, vol. 115, no. 3, pp. 549–570, 2002.</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ph type="title"/>
          </p:nvPr>
        </p:nvSpPr>
        <p:spPr>
          <a:xfrm>
            <a:off x="727650" y="597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386" name="Google Shape;386;p55"/>
          <p:cNvSpPr txBox="1"/>
          <p:nvPr>
            <p:ph idx="1" type="body"/>
          </p:nvPr>
        </p:nvSpPr>
        <p:spPr>
          <a:xfrm>
            <a:off x="727650" y="1450900"/>
            <a:ext cx="8377500" cy="36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 [7] L. M. Gladence, M. Karthi, and V. M. Anu, “A statistical comparison of logistic regression and different bayes classification methods for machine learning,” ARPN Journal of Engineering and Applied Sciences, vol. 10, no. 14, pp. 5947–5953, 2015.</a:t>
            </a:r>
            <a:endParaRPr sz="1200"/>
          </a:p>
          <a:p>
            <a:pPr indent="0" lvl="0" marL="0" rtl="0" algn="l">
              <a:spcBef>
                <a:spcPts val="1200"/>
              </a:spcBef>
              <a:spcAft>
                <a:spcPts val="0"/>
              </a:spcAft>
              <a:buNone/>
            </a:pPr>
            <a:r>
              <a:rPr lang="en" sz="1200"/>
              <a:t>8] D. D. Lewis, “Naive (bayes) at forty: The independence assumption in information retrieval,” in European conference on machine learning. Springer, 1998, pp. 4–15.</a:t>
            </a:r>
            <a:endParaRPr sz="1200"/>
          </a:p>
          <a:p>
            <a:pPr indent="0" lvl="0" marL="0" rtl="0" algn="l">
              <a:spcBef>
                <a:spcPts val="1200"/>
              </a:spcBef>
              <a:spcAft>
                <a:spcPts val="0"/>
              </a:spcAft>
              <a:buNone/>
            </a:pPr>
            <a:r>
              <a:rPr lang="en" sz="1200"/>
              <a:t>[9] T. Joachims, “Text categorization with support vector machines: Learning with many relevant features,” in European conference on machine learning. Springer, 1998, pp. 137–142.</a:t>
            </a:r>
            <a:endParaRPr sz="1200"/>
          </a:p>
          <a:p>
            <a:pPr indent="0" lvl="0" marL="0" rtl="0" algn="l">
              <a:spcBef>
                <a:spcPts val="1200"/>
              </a:spcBef>
              <a:spcAft>
                <a:spcPts val="0"/>
              </a:spcAft>
              <a:buNone/>
            </a:pPr>
            <a:r>
              <a:rPr lang="en" sz="1200"/>
              <a:t> [10] B. Xu, X. Guo, Y. Ye, and J. Cheng, “An improved random forest classifier for text categorization.” J. Comput., vol. 7, no. 12, pp. 2913– 2920, 2012. </a:t>
            </a:r>
            <a:endParaRPr sz="1200"/>
          </a:p>
          <a:p>
            <a:pPr indent="0" lvl="0" marL="0" rtl="0" algn="l">
              <a:spcBef>
                <a:spcPts val="1200"/>
              </a:spcBef>
              <a:spcAft>
                <a:spcPts val="0"/>
              </a:spcAft>
              <a:buNone/>
            </a:pPr>
            <a:r>
              <a:rPr lang="en" sz="1200"/>
              <a:t>[11] O. Sagi and L. Rokach, “Ensemble learning: A survey,” Wiley Interdisciplinary Reviews: Data Mining and Knowledge Discovery, vol. 8, no. 4, p. e1249, 2018. </a:t>
            </a:r>
            <a:endParaRPr sz="1200"/>
          </a:p>
          <a:p>
            <a:pPr indent="0" lvl="0" marL="0" rtl="0" algn="l">
              <a:spcBef>
                <a:spcPts val="1200"/>
              </a:spcBef>
              <a:spcAft>
                <a:spcPts val="1200"/>
              </a:spcAft>
              <a:buNone/>
            </a:pPr>
            <a:r>
              <a:rPr lang="en" sz="1200"/>
              <a:t>[12] N. Seliya, T. M. Khoshgoftaar, and J. Van Hulse, “A study on the relationships of classifier performance metrics,” in 2009 21st IEEE international conference on tools with artificial intelligence. IEEE, 2009, pp. 59–66.</a:t>
            </a:r>
            <a:endParaRPr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6"/>
          <p:cNvSpPr txBox="1"/>
          <p:nvPr>
            <p:ph type="ctrTitle"/>
          </p:nvPr>
        </p:nvSpPr>
        <p:spPr>
          <a:xfrm>
            <a:off x="1217675" y="2066350"/>
            <a:ext cx="61284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7700"/>
              <a:t>Thank You</a:t>
            </a:r>
            <a:endParaRPr sz="7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and Issues</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Clr>
                <a:srgbClr val="000000"/>
              </a:buClr>
              <a:buSzPts val="688"/>
              <a:buFont typeface="Arial"/>
              <a:buNone/>
            </a:pPr>
            <a:r>
              <a:rPr lang="en" sz="1200"/>
              <a:t>The fast growth of mobile networks has greatly enriched our life by disseminating information and providing communications at any time and anywhere. However, at the same time, when people gather and exchange useful information, they also receive unwanted data and content, such as spam and unsolicited commercial advertisements. SMS (Short Message Service) spam is one typical example of unwanted content, which has caused a serious problem to mobile users by intruding on their devices, occupying device memories and irritating the users.</a:t>
            </a:r>
            <a:endParaRPr sz="1200"/>
          </a:p>
          <a:p>
            <a:pPr indent="0" lvl="0" marL="0" rtl="0" algn="l">
              <a:lnSpc>
                <a:spcPct val="95000"/>
              </a:lnSpc>
              <a:spcBef>
                <a:spcPts val="1200"/>
              </a:spcBef>
              <a:spcAft>
                <a:spcPts val="0"/>
              </a:spcAft>
              <a:buClr>
                <a:srgbClr val="000000"/>
              </a:buClr>
              <a:buSzPts val="688"/>
              <a:buFont typeface="Arial"/>
              <a:buNone/>
            </a:pPr>
            <a:r>
              <a:rPr lang="en" sz="1200"/>
              <a:t>The easy accessibility and simplicity of Short Message Services (SMS) have made it attractive to malicious users thereby incurring unnecessary costing on the mobile users and the Network providers’ resources.</a:t>
            </a:r>
            <a:endParaRPr sz="1200"/>
          </a:p>
          <a:p>
            <a:pPr indent="0" lvl="0" marL="0" rtl="0" algn="l">
              <a:lnSpc>
                <a:spcPct val="95000"/>
              </a:lnSpc>
              <a:spcBef>
                <a:spcPts val="1200"/>
              </a:spcBef>
              <a:spcAft>
                <a:spcPts val="0"/>
              </a:spcAft>
              <a:buClr>
                <a:srgbClr val="000000"/>
              </a:buClr>
              <a:buSzPts val="688"/>
              <a:buFont typeface="Arial"/>
              <a:buNone/>
            </a:pPr>
            <a:r>
              <a:rPr lang="en" sz="1200"/>
              <a:t>Based on the statistics from the Singapore Police Force, from January till June 2020, the amount cheated through scams have increased by more than S$8 million!</a:t>
            </a:r>
            <a:endParaRPr sz="1200"/>
          </a:p>
          <a:p>
            <a:pPr indent="0" lvl="0" marL="0" rtl="0" algn="l">
              <a:spcBef>
                <a:spcPts val="1200"/>
              </a:spcBef>
              <a:spcAft>
                <a:spcPts val="120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 In brief</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With the problem in mind, we designed an Indian specific solution that caters to the customers in India. SMS works very </a:t>
            </a:r>
            <a:r>
              <a:rPr lang="en" sz="1200"/>
              <a:t>differently in india compared to the rest of the world. Indians rarely use sms for personal messages. The SMS service in India is mainly used by companies, banks and spammers.</a:t>
            </a:r>
            <a:endParaRPr sz="1200"/>
          </a:p>
          <a:p>
            <a:pPr indent="0" lvl="0" marL="0" rtl="0" algn="l">
              <a:spcBef>
                <a:spcPts val="1200"/>
              </a:spcBef>
              <a:spcAft>
                <a:spcPts val="0"/>
              </a:spcAft>
              <a:buNone/>
            </a:pPr>
            <a:r>
              <a:rPr lang="en" sz="1200"/>
              <a:t>This led to a unique problem to which we developed a solution that addresses the SMS situation in India. We developed an India specific dataset. We then classified the messages in spam and ham. Along with that we also organised the inbox into classes that are labelled as messages into OTP, transaction, delivery and personal.</a:t>
            </a:r>
            <a:endParaRPr sz="1200"/>
          </a:p>
          <a:p>
            <a:pPr indent="0" lvl="0" marL="0" rtl="0" algn="l">
              <a:spcBef>
                <a:spcPts val="1200"/>
              </a:spcBef>
              <a:spcAft>
                <a:spcPts val="1200"/>
              </a:spcAft>
              <a:buNone/>
            </a:pPr>
            <a:r>
              <a:rPr lang="en" sz="1200"/>
              <a:t>We believe that with this particular solution we will be able to organise every Indian’s SMS inbox and make them to track and read the more useful messages.</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Methodology</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eriod"/>
            </a:pPr>
            <a:r>
              <a:rPr lang="en"/>
              <a:t>Data Collection and Data Visualisation</a:t>
            </a:r>
            <a:endParaRPr/>
          </a:p>
          <a:p>
            <a:pPr indent="-311150" lvl="0" marL="457200" rtl="0" algn="l">
              <a:lnSpc>
                <a:spcPct val="150000"/>
              </a:lnSpc>
              <a:spcBef>
                <a:spcPts val="0"/>
              </a:spcBef>
              <a:spcAft>
                <a:spcPts val="0"/>
              </a:spcAft>
              <a:buSzPts val="1300"/>
              <a:buAutoNum type="arabicPeriod"/>
            </a:pPr>
            <a:r>
              <a:rPr lang="en"/>
              <a:t>Data Preprocessing</a:t>
            </a:r>
            <a:endParaRPr/>
          </a:p>
          <a:p>
            <a:pPr indent="-311150" lvl="0" marL="457200" rtl="0" algn="l">
              <a:lnSpc>
                <a:spcPct val="150000"/>
              </a:lnSpc>
              <a:spcBef>
                <a:spcPts val="0"/>
              </a:spcBef>
              <a:spcAft>
                <a:spcPts val="0"/>
              </a:spcAft>
              <a:buSzPts val="1300"/>
              <a:buAutoNum type="arabicPeriod"/>
            </a:pPr>
            <a:r>
              <a:rPr lang="en"/>
              <a:t>Feature Engineering</a:t>
            </a:r>
            <a:endParaRPr/>
          </a:p>
          <a:p>
            <a:pPr indent="-311150" lvl="0" marL="457200" rtl="0" algn="l">
              <a:lnSpc>
                <a:spcPct val="150000"/>
              </a:lnSpc>
              <a:spcBef>
                <a:spcPts val="0"/>
              </a:spcBef>
              <a:spcAft>
                <a:spcPts val="0"/>
              </a:spcAft>
              <a:buSzPts val="1300"/>
              <a:buAutoNum type="arabicPeriod"/>
            </a:pPr>
            <a:r>
              <a:rPr lang="en"/>
              <a:t>Data Splitting</a:t>
            </a:r>
            <a:endParaRPr/>
          </a:p>
          <a:p>
            <a:pPr indent="-311150" lvl="0" marL="457200" rtl="0" algn="l">
              <a:lnSpc>
                <a:spcPct val="150000"/>
              </a:lnSpc>
              <a:spcBef>
                <a:spcPts val="0"/>
              </a:spcBef>
              <a:spcAft>
                <a:spcPts val="0"/>
              </a:spcAft>
              <a:buSzPts val="1300"/>
              <a:buAutoNum type="arabicPeriod"/>
            </a:pPr>
            <a:r>
              <a:rPr lang="en"/>
              <a:t>Model Construction</a:t>
            </a:r>
            <a:endParaRPr/>
          </a:p>
          <a:p>
            <a:pPr indent="-311150" lvl="0" marL="457200" rtl="0" algn="l">
              <a:lnSpc>
                <a:spcPct val="150000"/>
              </a:lnSpc>
              <a:spcBef>
                <a:spcPts val="0"/>
              </a:spcBef>
              <a:spcAft>
                <a:spcPts val="0"/>
              </a:spcAft>
              <a:buSzPts val="1300"/>
              <a:buAutoNum type="arabicPeriod"/>
            </a:pPr>
            <a:r>
              <a:rPr lang="en"/>
              <a:t>Model Evaluation</a:t>
            </a:r>
            <a:endParaRPr/>
          </a:p>
        </p:txBody>
      </p:sp>
      <p:pic>
        <p:nvPicPr>
          <p:cNvPr id="124" name="Google Shape;124;p19"/>
          <p:cNvPicPr preferRelativeResize="0"/>
          <p:nvPr/>
        </p:nvPicPr>
        <p:blipFill>
          <a:blip r:embed="rId3">
            <a:alphaModFix/>
          </a:blip>
          <a:stretch>
            <a:fillRect/>
          </a:stretch>
        </p:blipFill>
        <p:spPr>
          <a:xfrm>
            <a:off x="5401725" y="912675"/>
            <a:ext cx="3182400" cy="3689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p:txBody>
      </p:sp>
      <p:sp>
        <p:nvSpPr>
          <p:cNvPr id="130" name="Google Shape;130;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Data collection is an important step in the process of model construction . Many datasets were available throughout the internet, but most of them were conversations from the US and UK. There were no datasets that are concerned with Indian SMS and how things work in India. </a:t>
            </a:r>
            <a:endParaRPr sz="1200"/>
          </a:p>
          <a:p>
            <a:pPr indent="0" lvl="0" marL="0" rtl="0" algn="l">
              <a:spcBef>
                <a:spcPts val="1200"/>
              </a:spcBef>
              <a:spcAft>
                <a:spcPts val="1200"/>
              </a:spcAft>
              <a:buNone/>
            </a:pPr>
            <a:r>
              <a:rPr lang="en" sz="1200"/>
              <a:t>As we all know in India there are a variety of ways to spam people through SMS. We get random messages saying that we have won 10,000/- and to claim it we need to click a link or we are pre-approved for a loan. Taking into account all the types of different messages we have curated a dataset keeping the Indian scenario in mind. This is a unique dataset and created from scratch and contains more than 3000 data points.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768175" y="6057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Detecting Languages and Translating to English</a:t>
            </a:r>
            <a:endParaRPr/>
          </a:p>
        </p:txBody>
      </p:sp>
      <p:sp>
        <p:nvSpPr>
          <p:cNvPr id="136" name="Google Shape;136;p21"/>
          <p:cNvSpPr txBox="1"/>
          <p:nvPr>
            <p:ph idx="1" type="body"/>
          </p:nvPr>
        </p:nvSpPr>
        <p:spPr>
          <a:xfrm>
            <a:off x="768175" y="1458153"/>
            <a:ext cx="8422200" cy="161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have used </a:t>
            </a:r>
            <a:r>
              <a:rPr b="1" lang="en"/>
              <a:t>lingua-language detector</a:t>
            </a:r>
            <a:r>
              <a:rPr lang="en"/>
              <a:t> for building the  model to detect the languages we use.</a:t>
            </a:r>
            <a:endParaRPr/>
          </a:p>
          <a:p>
            <a:pPr indent="457200" lvl="0" marL="457200" rtl="0" algn="l">
              <a:lnSpc>
                <a:spcPct val="115000"/>
              </a:lnSpc>
              <a:spcBef>
                <a:spcPts val="1200"/>
              </a:spcBef>
              <a:spcAft>
                <a:spcPts val="0"/>
              </a:spcAft>
              <a:buNone/>
            </a:pPr>
            <a:r>
              <a:rPr b="1" lang="en">
                <a:solidFill>
                  <a:srgbClr val="1E1E1E"/>
                </a:solidFill>
                <a:latin typeface="Courier New"/>
                <a:ea typeface="Courier New"/>
                <a:cs typeface="Courier New"/>
                <a:sym typeface="Courier New"/>
              </a:rPr>
              <a:t>!pip install lingua-language-detector</a:t>
            </a:r>
            <a:endParaRPr b="1">
              <a:solidFill>
                <a:srgbClr val="1E1E1E"/>
              </a:solidFill>
            </a:endParaRPr>
          </a:p>
          <a:p>
            <a:pPr indent="0" lvl="0" marL="0" rtl="0" algn="l">
              <a:lnSpc>
                <a:spcPct val="115000"/>
              </a:lnSpc>
              <a:spcBef>
                <a:spcPts val="1200"/>
              </a:spcBef>
              <a:spcAft>
                <a:spcPts val="0"/>
              </a:spcAft>
              <a:buNone/>
            </a:pPr>
            <a:r>
              <a:rPr lang="en">
                <a:solidFill>
                  <a:srgbClr val="1E1E1E"/>
                </a:solidFill>
              </a:rPr>
              <a:t>And also we used python Library for Translating the text</a:t>
            </a:r>
            <a:endParaRPr>
              <a:solidFill>
                <a:srgbClr val="1E1E1E"/>
              </a:solidFill>
            </a:endParaRPr>
          </a:p>
          <a:p>
            <a:pPr indent="0" lvl="0" marL="0" rtl="0" algn="l">
              <a:lnSpc>
                <a:spcPct val="115000"/>
              </a:lnSpc>
              <a:spcBef>
                <a:spcPts val="0"/>
              </a:spcBef>
              <a:spcAft>
                <a:spcPts val="0"/>
              </a:spcAft>
              <a:buNone/>
            </a:pPr>
            <a:r>
              <a:t/>
            </a:r>
            <a:endParaRPr>
              <a:solidFill>
                <a:srgbClr val="1E1E1E"/>
              </a:solidFill>
            </a:endParaRPr>
          </a:p>
          <a:p>
            <a:pPr indent="457200" lvl="0" marL="457200" rtl="0" algn="l">
              <a:lnSpc>
                <a:spcPct val="115000"/>
              </a:lnSpc>
              <a:spcBef>
                <a:spcPts val="0"/>
              </a:spcBef>
              <a:spcAft>
                <a:spcPts val="0"/>
              </a:spcAft>
              <a:buNone/>
            </a:pPr>
            <a:r>
              <a:rPr b="1" lang="en">
                <a:solidFill>
                  <a:srgbClr val="1E1E1E"/>
                </a:solidFill>
                <a:latin typeface="Courier New"/>
                <a:ea typeface="Courier New"/>
                <a:cs typeface="Courier New"/>
                <a:sym typeface="Courier New"/>
              </a:rPr>
              <a:t>!pip install googletrans==4.0.0-rc1</a:t>
            </a:r>
            <a:endParaRPr b="1">
              <a:solidFill>
                <a:srgbClr val="1E1E1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p>
          <a:p>
            <a:pPr indent="0" lvl="0" marL="0" rtl="0" algn="l">
              <a:lnSpc>
                <a:spcPct val="115000"/>
              </a:lnSpc>
              <a:spcBef>
                <a:spcPts val="1200"/>
              </a:spcBef>
              <a:spcAft>
                <a:spcPts val="1200"/>
              </a:spcAft>
              <a:buNone/>
            </a:pPr>
            <a:r>
              <a:t/>
            </a:r>
            <a:endParaRPr/>
          </a:p>
        </p:txBody>
      </p:sp>
      <p:sp>
        <p:nvSpPr>
          <p:cNvPr id="137" name="Google Shape;137;p21"/>
          <p:cNvSpPr txBox="1"/>
          <p:nvPr/>
        </p:nvSpPr>
        <p:spPr>
          <a:xfrm>
            <a:off x="768175" y="3073450"/>
            <a:ext cx="8260800" cy="1774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300">
                <a:solidFill>
                  <a:srgbClr val="1E1E1E"/>
                </a:solidFill>
                <a:latin typeface="Lato"/>
                <a:ea typeface="Lato"/>
                <a:cs typeface="Lato"/>
                <a:sym typeface="Lato"/>
              </a:rPr>
              <a:t>Actual Text</a:t>
            </a:r>
            <a:r>
              <a:rPr b="1" lang="en" sz="1050">
                <a:solidFill>
                  <a:srgbClr val="1E1E1E"/>
                </a:solidFill>
                <a:latin typeface="Courier New"/>
                <a:ea typeface="Courier New"/>
                <a:cs typeface="Courier New"/>
                <a:sym typeface="Courier New"/>
              </a:rPr>
              <a:t> </a:t>
            </a:r>
            <a:r>
              <a:rPr lang="en" sz="1050">
                <a:solidFill>
                  <a:srgbClr val="1E1E1E"/>
                </a:solidFill>
                <a:latin typeface="Courier New"/>
                <a:ea typeface="Courier New"/>
                <a:cs typeface="Courier New"/>
                <a:sym typeface="Courier New"/>
              </a:rPr>
              <a:t>: </a:t>
            </a:r>
            <a:r>
              <a:rPr lang="en" sz="1050">
                <a:solidFill>
                  <a:srgbClr val="1E1E1E"/>
                </a:solidFill>
                <a:latin typeface="Courier New"/>
                <a:ea typeface="Courier New"/>
                <a:cs typeface="Courier New"/>
                <a:sym typeface="Courier New"/>
              </a:rPr>
              <a:t>మీ జియో నంబర్ 8919466484 పై 1 GB హై స్పీడ్ ఇంటర్నెట్ డేటా నుంచి 16-Jan-18 17:00 Hrs నాటికి 50% ఉపయోగించారు. మీ బ్యాలన్స్ మరియు వినియోదం ట్రాక్ చేయడానికి http://tiny.jio.com/TrackBalance లింక్ ను క్లిక్ చేయండి లేదా sms ద్వారా తెలుసుకొనుటకు 1299 మీద మిస్స్ డ్ కాల్ ఇవ్వండి.</a:t>
            </a:r>
            <a:endParaRPr sz="1050">
              <a:solidFill>
                <a:srgbClr val="1E1E1E"/>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1E1E1E"/>
              </a:solidFill>
              <a:latin typeface="Courier New"/>
              <a:ea typeface="Courier New"/>
              <a:cs typeface="Courier New"/>
              <a:sym typeface="Courier New"/>
            </a:endParaRPr>
          </a:p>
          <a:p>
            <a:pPr indent="0" lvl="0" marL="0" rtl="0" algn="l">
              <a:lnSpc>
                <a:spcPct val="115000"/>
              </a:lnSpc>
              <a:spcBef>
                <a:spcPts val="0"/>
              </a:spcBef>
              <a:spcAft>
                <a:spcPts val="1200"/>
              </a:spcAft>
              <a:buNone/>
            </a:pPr>
            <a:r>
              <a:rPr b="1" lang="en" sz="1300">
                <a:solidFill>
                  <a:schemeClr val="dk2"/>
                </a:solidFill>
                <a:latin typeface="Lato"/>
                <a:ea typeface="Lato"/>
                <a:cs typeface="Lato"/>
                <a:sym typeface="Lato"/>
              </a:rPr>
              <a:t>Translated Text  </a:t>
            </a:r>
            <a:r>
              <a:rPr lang="en" sz="1300">
                <a:solidFill>
                  <a:schemeClr val="dk2"/>
                </a:solidFill>
                <a:latin typeface="Lato"/>
                <a:ea typeface="Lato"/>
                <a:cs typeface="Lato"/>
                <a:sym typeface="Lato"/>
              </a:rPr>
              <a:t>:  </a:t>
            </a:r>
            <a:r>
              <a:rPr lang="en" sz="1300">
                <a:solidFill>
                  <a:schemeClr val="dk2"/>
                </a:solidFill>
                <a:latin typeface="Lato"/>
                <a:ea typeface="Lato"/>
                <a:cs typeface="Lato"/>
                <a:sym typeface="Lato"/>
              </a:rPr>
              <a:t>About 50% from 1 GB High Speed Internet data on your Geo Number 8919466484 as 16-JAN-18 17:00 hrs.Click</a:t>
            </a:r>
            <a:r>
              <a:rPr lang="en" sz="1300">
                <a:solidFill>
                  <a:schemeClr val="dk2"/>
                </a:solidFill>
                <a:uFill>
                  <a:noFill/>
                </a:uFill>
                <a:latin typeface="Lato"/>
                <a:ea typeface="Lato"/>
                <a:cs typeface="Lato"/>
                <a:sym typeface="Lato"/>
                <a:hlinkClick r:id="rId3">
                  <a:extLst>
                    <a:ext uri="{A12FA001-AC4F-418D-AE19-62706E023703}">
                      <ahyp:hlinkClr val="tx"/>
                    </a:ext>
                  </a:extLst>
                </a:hlinkClick>
              </a:rPr>
              <a:t> </a:t>
            </a:r>
            <a:r>
              <a:rPr lang="en" sz="1300" u="sng">
                <a:solidFill>
                  <a:schemeClr val="dk2"/>
                </a:solidFill>
                <a:latin typeface="Lato"/>
                <a:ea typeface="Lato"/>
                <a:cs typeface="Lato"/>
                <a:sym typeface="Lato"/>
                <a:hlinkClick r:id="rId4">
                  <a:extLst>
                    <a:ext uri="{A12FA001-AC4F-418D-AE19-62706E023703}">
                      <ahyp:hlinkClr val="tx"/>
                    </a:ext>
                  </a:extLst>
                </a:hlinkClick>
              </a:rPr>
              <a:t>http://tiny.jio.com/trackbalance</a:t>
            </a:r>
            <a:r>
              <a:rPr lang="en" sz="1300">
                <a:solidFill>
                  <a:schemeClr val="dk2"/>
                </a:solidFill>
                <a:latin typeface="Lato"/>
                <a:ea typeface="Lato"/>
                <a:cs typeface="Lato"/>
                <a:sym typeface="Lato"/>
              </a:rPr>
              <a:t> link to track your balance and consumption or give a misss on 1299 to learn via SMS.</a:t>
            </a:r>
            <a:endParaRPr sz="13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